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2" r:id="rId2"/>
    <p:sldId id="455" r:id="rId3"/>
    <p:sldId id="387" r:id="rId4"/>
    <p:sldId id="456" r:id="rId5"/>
    <p:sldId id="450" r:id="rId6"/>
    <p:sldId id="467" r:id="rId7"/>
    <p:sldId id="370" r:id="rId8"/>
    <p:sldId id="457" r:id="rId9"/>
    <p:sldId id="458" r:id="rId10"/>
    <p:sldId id="465" r:id="rId11"/>
    <p:sldId id="466" r:id="rId12"/>
    <p:sldId id="395" r:id="rId13"/>
    <p:sldId id="437" r:id="rId14"/>
    <p:sldId id="411" r:id="rId15"/>
    <p:sldId id="428" r:id="rId16"/>
    <p:sldId id="462" r:id="rId17"/>
    <p:sldId id="436" r:id="rId18"/>
    <p:sldId id="464" r:id="rId19"/>
    <p:sldId id="406" r:id="rId20"/>
    <p:sldId id="431" r:id="rId21"/>
    <p:sldId id="441" r:id="rId2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2">
          <p15:clr>
            <a:srgbClr val="A4A3A4"/>
          </p15:clr>
        </p15:guide>
        <p15:guide id="2" pos="64">
          <p15:clr>
            <a:srgbClr val="A4A3A4"/>
          </p15:clr>
        </p15:guide>
        <p15:guide id="3" pos="21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азанова Анастасия Романовна" initials="БАР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E0E"/>
    <a:srgbClr val="000000"/>
    <a:srgbClr val="777777"/>
    <a:srgbClr val="20694C"/>
    <a:srgbClr val="237353"/>
    <a:srgbClr val="27815D"/>
    <a:srgbClr val="2C9068"/>
    <a:srgbClr val="319F72"/>
    <a:srgbClr val="595959"/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371" autoAdjust="0"/>
  </p:normalViewPr>
  <p:slideViewPr>
    <p:cSldViewPr>
      <p:cViewPr varScale="1">
        <p:scale>
          <a:sx n="95" d="100"/>
          <a:sy n="95" d="100"/>
        </p:scale>
        <p:origin x="816" y="84"/>
      </p:cViewPr>
      <p:guideLst>
        <p:guide orient="horz" pos="1662"/>
        <p:guide pos="64"/>
        <p:guide pos="21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05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" altLang="ru-RU" sz="1050"/>
              <a:t>在本校读研的外校毕业生</a:t>
            </a:r>
            <a:r>
              <a:rPr lang="ru-RU" sz="1050"/>
              <a:t>,%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F-DD40-B938-40BE7EC9B5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F-DD40-B938-40BE7EC9B54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0694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F-DD40-B938-40BE7EC9B54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6F-DD40-B938-40BE7EC9B5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9807360"/>
        <c:axId val="179808896"/>
      </c:barChart>
      <c:catAx>
        <c:axId val="179807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79808896"/>
        <c:crosses val="autoZero"/>
        <c:auto val="1"/>
        <c:lblAlgn val="ctr"/>
        <c:lblOffset val="100"/>
        <c:noMultiLvlLbl val="0"/>
      </c:catAx>
      <c:valAx>
        <c:axId val="179808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7980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2547" cy="497364"/>
          </a:xfrm>
          <a:prstGeom prst="rect">
            <a:avLst/>
          </a:prstGeom>
        </p:spPr>
        <p:txBody>
          <a:bodyPr vert="horz" lIns="91866" tIns="45932" rIns="91866" bIns="4593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7364"/>
          </a:xfrm>
          <a:prstGeom prst="rect">
            <a:avLst/>
          </a:prstGeom>
        </p:spPr>
        <p:txBody>
          <a:bodyPr vert="horz" lIns="91866" tIns="45932" rIns="91866" bIns="45932" rtlCol="0"/>
          <a:lstStyle>
            <a:lvl1pPr algn="r">
              <a:defRPr sz="1200"/>
            </a:lvl1pPr>
          </a:lstStyle>
          <a:p>
            <a:fld id="{956C12D2-E0A0-44CC-A4E0-61C2D30D781E}" type="datetimeFigureOut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314"/>
            <a:ext cx="2972547" cy="497364"/>
          </a:xfrm>
          <a:prstGeom prst="rect">
            <a:avLst/>
          </a:prstGeom>
        </p:spPr>
        <p:txBody>
          <a:bodyPr vert="horz" lIns="91866" tIns="45932" rIns="91866" bIns="4593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3" y="9448314"/>
            <a:ext cx="2972547" cy="497364"/>
          </a:xfrm>
          <a:prstGeom prst="rect">
            <a:avLst/>
          </a:prstGeom>
        </p:spPr>
        <p:txBody>
          <a:bodyPr vert="horz" lIns="91866" tIns="45932" rIns="91866" bIns="45932" rtlCol="0" anchor="b"/>
          <a:lstStyle>
            <a:lvl1pPr algn="r">
              <a:defRPr sz="1200"/>
            </a:lvl1pPr>
          </a:lstStyle>
          <a:p>
            <a:fld id="{1B2D38BD-F1CA-4151-9580-B2D530694A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71799" cy="499090"/>
          </a:xfrm>
          <a:prstGeom prst="rect">
            <a:avLst/>
          </a:prstGeom>
        </p:spPr>
        <p:txBody>
          <a:bodyPr vert="horz" lIns="91866" tIns="45932" rIns="91866" bIns="4593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5" y="3"/>
            <a:ext cx="2971799" cy="499090"/>
          </a:xfrm>
          <a:prstGeom prst="rect">
            <a:avLst/>
          </a:prstGeom>
        </p:spPr>
        <p:txBody>
          <a:bodyPr vert="horz" lIns="91866" tIns="45932" rIns="91866" bIns="45932" rtlCol="0"/>
          <a:lstStyle>
            <a:lvl1pPr algn="r">
              <a:defRPr sz="1200"/>
            </a:lvl1pPr>
          </a:lstStyle>
          <a:p>
            <a:fld id="{B6C09C29-EAB6-4E92-8548-77707F9F9EC0}" type="datetimeFigureOut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1425"/>
            <a:ext cx="5969000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6" tIns="45932" rIns="91866" bIns="459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7"/>
            <a:ext cx="5486400" cy="3916739"/>
          </a:xfrm>
          <a:prstGeom prst="rect">
            <a:avLst/>
          </a:prstGeom>
        </p:spPr>
        <p:txBody>
          <a:bodyPr vert="horz" lIns="91866" tIns="45932" rIns="91866" bIns="459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8187"/>
            <a:ext cx="2971799" cy="499089"/>
          </a:xfrm>
          <a:prstGeom prst="rect">
            <a:avLst/>
          </a:prstGeom>
        </p:spPr>
        <p:txBody>
          <a:bodyPr vert="horz" lIns="91866" tIns="45932" rIns="91866" bIns="4593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5" y="9448187"/>
            <a:ext cx="2971799" cy="499089"/>
          </a:xfrm>
          <a:prstGeom prst="rect">
            <a:avLst/>
          </a:prstGeom>
        </p:spPr>
        <p:txBody>
          <a:bodyPr vert="horz" lIns="91866" tIns="45932" rIns="91866" bIns="45932" rtlCol="0" anchor="b"/>
          <a:lstStyle>
            <a:lvl1pPr algn="r">
              <a:defRPr sz="1200"/>
            </a:lvl1pPr>
          </a:lstStyle>
          <a:p>
            <a:fld id="{C8886198-7871-4743-B87F-676E83CBC9D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1425"/>
            <a:ext cx="59690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ru-RU" dirty="0"/>
              <a:t>Программы еще двух летних школ</a:t>
            </a:r>
            <a:r>
              <a:rPr lang="ru-RU" b="1" dirty="0"/>
              <a:t>: "</a:t>
            </a:r>
            <a:r>
              <a:rPr lang="en-US" b="1" dirty="0"/>
              <a:t>Controlling Systems for Robotics</a:t>
            </a:r>
            <a:r>
              <a:rPr lang="ru-RU" b="1" dirty="0"/>
              <a:t>, </a:t>
            </a:r>
            <a:r>
              <a:rPr lang="en-US" b="1" dirty="0"/>
              <a:t>Mechatronics and Laser Measurers</a:t>
            </a:r>
            <a:r>
              <a:rPr lang="ru-RU" b="1" dirty="0"/>
              <a:t>" и </a:t>
            </a:r>
            <a:r>
              <a:rPr lang="en-US" b="1" dirty="0"/>
              <a:t>Geophysical Summer Field Camp </a:t>
            </a:r>
            <a:r>
              <a:rPr lang="ru-RU" dirty="0"/>
              <a:t>прошли конкурсный отбор и получили финансовую поддержку ДААД, но не набрали достаточного количества участников и были отменены.</a:t>
            </a:r>
            <a:endParaRPr lang="ru-RU" b="1" dirty="0"/>
          </a:p>
          <a:p>
            <a:r>
              <a:rPr lang="ru-RU" b="1" dirty="0"/>
              <a:t>Новое: впервые три летних школы получили поддержку ДААД в одном вузе.</a:t>
            </a:r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5122BB-C288-4FDE-864C-1779E2CFC539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845">
              <a:defRPr/>
            </a:pPr>
            <a:r>
              <a:rPr lang="ru-RU" b="1" dirty="0"/>
              <a:t>ДЕЛАТЬ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1425"/>
            <a:ext cx="5969000" cy="3359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ru-RU" altLang="ru-RU" dirty="0" err="1"/>
              <a:t>Добаить</a:t>
            </a:r>
            <a:r>
              <a:rPr lang="ru-RU" altLang="ru-RU" baseline="0" dirty="0"/>
              <a:t> </a:t>
            </a:r>
            <a:r>
              <a:rPr lang="ru-RU" altLang="ru-RU" baseline="0" dirty="0" err="1"/>
              <a:t>соту</a:t>
            </a:r>
            <a:r>
              <a:rPr lang="ru-RU" altLang="ru-RU" baseline="0" dirty="0"/>
              <a:t> зеленую – в мире», красную сверху – «в </a:t>
            </a:r>
            <a:r>
              <a:rPr lang="ru-RU" altLang="ru-RU" baseline="0" dirty="0" err="1"/>
              <a:t>россии</a:t>
            </a:r>
            <a:r>
              <a:rPr lang="ru-RU" altLang="ru-RU" baseline="0" dirty="0"/>
              <a:t>», переместить влево, это </a:t>
            </a:r>
            <a:r>
              <a:rPr lang="ru-RU" altLang="ru-RU" baseline="0" dirty="0" err="1"/>
              <a:t>заготловок</a:t>
            </a:r>
            <a:r>
              <a:rPr lang="ru-RU" altLang="ru-RU" baseline="0" dirty="0"/>
              <a:t>- «</a:t>
            </a:r>
            <a:r>
              <a:rPr lang="ru-RU" altLang="ru-RU" dirty="0"/>
              <a:t>Повышение</a:t>
            </a:r>
            <a:r>
              <a:rPr lang="ru-RU" altLang="ru-RU" baseline="0" dirty="0"/>
              <a:t> привлекательности региона на образовательном рынке РФ, Новосибирск в 100 лучших студенческих городов мира»</a:t>
            </a:r>
          </a:p>
          <a:p>
            <a:r>
              <a:rPr lang="ru-RU" altLang="ru-RU" baseline="0" dirty="0"/>
              <a:t>Добавить – Новосибирск ходит в сотню лучших </a:t>
            </a:r>
            <a:r>
              <a:rPr lang="ru-RU" altLang="ru-RU" baseline="0" dirty="0" err="1"/>
              <a:t>студентческих</a:t>
            </a:r>
            <a:r>
              <a:rPr lang="ru-RU" altLang="ru-RU" baseline="0" dirty="0"/>
              <a:t> городов мира-найти лого?, среди </a:t>
            </a:r>
            <a:r>
              <a:rPr lang="ru-RU" altLang="ru-RU" baseline="0" dirty="0" err="1"/>
              <a:t>россии</a:t>
            </a:r>
            <a:r>
              <a:rPr lang="ru-RU" altLang="ru-RU" baseline="0" dirty="0"/>
              <a:t> 4</a:t>
            </a:r>
            <a:endParaRPr lang="ru-RU" alt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02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8080" indent="-2298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7820" indent="-2298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98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6030" indent="-229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5770" indent="-229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4875" indent="-229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3980" indent="-2298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0148A18-63DE-4432-9E78-6C72A70C1449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править полностью, но! Не нарушая логики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Готово-нужна красота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Можно работать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ДЕЛАТЬ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ДЕЛАТЬ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8845">
              <a:defRPr/>
            </a:pPr>
            <a:r>
              <a:rPr lang="ru-RU" b="1" dirty="0"/>
              <a:t>ДЕЛАТЬ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86198-7871-4743-B87F-676E83CBC9D6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66E9-4641-426F-98ED-5E3D7F854F41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D1C8C-303A-44F6-B65B-79F1D7C25B6A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4768D-3B10-4148-A8F7-825045409084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DD92-3E3E-4C42-91CE-A82B41B84591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FA8F-581E-45EF-8EF0-10829A6414E2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ABA9-8CCC-43C5-8F84-AD8A539213B3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D0AA-06EE-4AC3-9221-95EFF6319B9F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0079-B97E-4616-ACCD-8ABE0901024D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4EF9-C760-48B7-BA33-86A032EA7611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63D8-8E7E-4564-98D2-380295570839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837C3-73C8-4250-814F-C6AD889A76CD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79290-7F4D-4D57-A299-A47BDC6994E5}" type="datetime1">
              <a:rPr lang="ru-RU" smtClean="0"/>
              <a:pPr/>
              <a:t>06.06.2019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16DE5-CBD9-47C3-9809-5E594B328E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12" Type="http://schemas.openxmlformats.org/officeDocument/2006/relationships/image" Target="../media/image5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4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11" Type="http://schemas.microsoft.com/office/2007/relationships/hdphoto" Target="../media/hdphoto4.wdp"/><Relationship Id="rId5" Type="http://schemas.openxmlformats.org/officeDocument/2006/relationships/image" Target="../media/image68.png"/><Relationship Id="rId10" Type="http://schemas.openxmlformats.org/officeDocument/2006/relationships/image" Target="../media/image71.png"/><Relationship Id="rId4" Type="http://schemas.openxmlformats.org/officeDocument/2006/relationships/hyperlink" Target="http://www.nstu.ru/news_more?idnews=111963" TargetMode="External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143625" y="3528060"/>
            <a:ext cx="203581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巴</a:t>
            </a:r>
            <a:r>
              <a:rPr lang="en-US" altLang="zh-CN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塔</a:t>
            </a:r>
            <a:r>
              <a:rPr lang="zh-CN" altLang="en-US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耶夫 </a:t>
            </a:r>
            <a:r>
              <a:rPr lang="en-US" altLang="zh-CN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A. A.</a:t>
            </a:r>
            <a:endParaRPr lang="ru-RU" b="1" dirty="0">
              <a:solidFill>
                <a:srgbClr val="960E0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工科博士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,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教授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校长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11510"/>
            <a:ext cx="4454240" cy="3915110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0085" y="1830070"/>
            <a:ext cx="37877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新西伯利亚国立技术大学</a:t>
            </a:r>
            <a:r>
              <a:rPr lang="ru-RU" sz="2400" b="1" dirty="0">
                <a:solidFill>
                  <a:srgbClr val="960E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>
                <a:solidFill>
                  <a:srgbClr val="960E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rgbClr val="960E0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71164" y="187866"/>
            <a:ext cx="161544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国家重点支持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高校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SimHei" panose="02010609060101010101" charset="-122"/>
              <a:ea typeface="SimHei" panose="02010609060101010101" charset="-122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/>
          <p:nvPr/>
        </p:nvSpPr>
        <p:spPr>
          <a:xfrm>
            <a:off x="7004041" y="485330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785026"/>
            <a:ext cx="3744416" cy="402983"/>
          </a:xfrm>
          <a:prstGeom prst="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imHei" panose="02010609060101010101" charset="-122"/>
                <a:ea typeface="SimHei" panose="02010609060101010101" charset="-122"/>
                <a:sym typeface="+mn-ea"/>
              </a:rPr>
              <a:t>世界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sym typeface="+mn-ea"/>
              </a:rPr>
              <a:t>上史无前例的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</a:rPr>
              <a:t>突破性技术解决方案</a:t>
            </a:r>
          </a:p>
        </p:txBody>
      </p:sp>
      <p:pic>
        <p:nvPicPr>
          <p:cNvPr id="45" name="Рисунок 4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321640"/>
            <a:ext cx="3189432" cy="43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8" descr="ÐÐ¾Ð³Ð¾ÑÐ¸Ð¿ ÐÐµÑÐµÐ·Ð¾Ð²Ð¾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9914" y="3035105"/>
            <a:ext cx="1100351" cy="448513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359580" y="2819328"/>
            <a:ext cx="2056861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altLang="ru-RU" sz="11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地区合作伙伴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489379" y="3842707"/>
            <a:ext cx="166935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 </a:t>
            </a:r>
            <a:r>
              <a:rPr lang="" altLang="ru-RU" sz="2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项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4316" y="1229603"/>
            <a:ext cx="7000924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78205">
              <a:tabLst>
                <a:tab pos="2150745" algn="l"/>
              </a:tabLst>
            </a:pP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地区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需求下的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智能市政能源项目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892473" y="2819099"/>
            <a:ext cx="2403986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EnergyGate</a:t>
            </a:r>
            <a:r>
              <a:rPr lang="" altLang="ru-RU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设备安装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2156" y="326971"/>
            <a:ext cx="6127231" cy="283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小发电量（25兆瓦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以下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）无人值守本地能源供应系统的智能自动化</a:t>
            </a:r>
          </a:p>
        </p:txBody>
      </p:sp>
      <p:pic>
        <p:nvPicPr>
          <p:cNvPr id="55" name="Picture 2" descr="Ð»Ð¾Ð³Ð¾ÑÐ¸Ð¿ Ð¤ÐÐÐÐ ÐÐÐ¬ÐÐÐ ÐÐÐ¡Ð£ÐÐÐ Ð¡Ð¢ÐÐÐÐÐÐ ÐÐ®ÐÐÐÐ¢ÐÐÐ Ð£Ð§Ð ÐÐÐÐÐÐÐ ÐÐÐ¦ÐÐÐÐÐÐ¬ÐÐ«Ð ÐÐÐÐÐ¦ÐÐÐ¡ÐÐÐ ÐÐ¡Ð¡ÐÐÐÐÐÐÐ¢ÐÐÐ¬Ð¡ÐÐÐ Ð¦ÐÐÐ¢Ð  ÐÐÐÐÐ ÐÐÐÐÐÐÐÐÐ Ð.Ð. ÐÐÐ¨ÐÐÐÐÐÐ National Medical Research Center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540" y="3027405"/>
            <a:ext cx="371828" cy="278871"/>
          </a:xfrm>
          <a:prstGeom prst="rect">
            <a:avLst/>
          </a:prstGeom>
          <a:noFill/>
        </p:spPr>
      </p:pic>
      <p:pic>
        <p:nvPicPr>
          <p:cNvPr id="56" name="Picture 6" descr="ÐÐ°ÑÑÐ¸Ð½ÐºÐ¸ Ð¿Ð¾ Ð·Ð°Ð¿ÑÐ¾ÑÑ ÐÐÐ Ð¼Ð¾Ð´ÑÐ»ÑÐ½ÑÐµ ÑÐ¸ÑÑÐµÐ¼Ñ ÑÐ¾ÑÐ½Ð°Ð´Ð¾ Ð»Ð¾Ð³Ð¾ÑÐ¸Ð¿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033" y="2849450"/>
            <a:ext cx="919877" cy="62383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7386267" y="4220830"/>
            <a:ext cx="188192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ru-RU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发明申请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56" y="2569128"/>
            <a:ext cx="1076672" cy="134435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60" name="Прямоугольник 59"/>
          <p:cNvSpPr/>
          <p:nvPr/>
        </p:nvSpPr>
        <p:spPr>
          <a:xfrm>
            <a:off x="2354000" y="3349784"/>
            <a:ext cx="1567956" cy="21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altLang="ru-RU" sz="800" dirty="0">
                <a:latin typeface="Arial" panose="020B0604020202020204" pitchFamily="34" charset="0"/>
                <a:cs typeface="Arial" panose="020B0604020202020204" pitchFamily="34" charset="0"/>
              </a:rPr>
              <a:t>白桦小区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3755096" y="3257451"/>
            <a:ext cx="2300716" cy="19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" sz="700" dirty="0">
                <a:latin typeface="Arial" panose="020B0604020202020204" pitchFamily="34" charset="0"/>
                <a:cs typeface="Arial" panose="020B0604020202020204" pitchFamily="34" charset="0"/>
              </a:rPr>
              <a:t>国家医学研究中心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8224" y="-20538"/>
            <a:ext cx="851136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НГТУ – основной поставщик высококвалифицированных кадров для приоритетных проектов региона</a:t>
            </a:r>
            <a:endParaRPr 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 flipV="1">
            <a:off x="-1" y="-2326"/>
            <a:ext cx="9179719" cy="317024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/>
          <p:nvPr/>
        </p:nvSpPr>
        <p:spPr>
          <a:xfrm>
            <a:off x="618224" y="-3120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重点研发成果：智能能源与电气工程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618224" cy="339502"/>
          </a:xfrm>
          <a:prstGeom prst="rect">
            <a:avLst/>
          </a:prstGeom>
        </p:spPr>
      </p:pic>
      <p:sp>
        <p:nvSpPr>
          <p:cNvPr id="25" name="AutoShape 4" descr="ÐÐ°ÑÑÐ¸Ð½ÐºÐ¸ Ð¿Ð¾ Ð·Ð°Ð¿ÑÐ¾ÑÑ ÐÐÐ Ð¼Ð¾Ð´ÑÐ»ÑÐ½ÑÐµ ÑÐ¸ÑÑÐµÐ¼Ñ ÑÐ¾ÑÐ½Ð°Ð´Ð¾ Ð»Ð¾Ð³Ð¾ÑÐ¸Ð¿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7852699" y="384415"/>
            <a:ext cx="1261653" cy="1203864"/>
            <a:chOff x="-109908" y="-3295468"/>
            <a:chExt cx="1208609" cy="1319441"/>
          </a:xfrm>
          <a:solidFill>
            <a:schemeClr val="accent2"/>
          </a:solidFill>
          <a:effectLst/>
        </p:grpSpPr>
        <p:sp>
          <p:nvSpPr>
            <p:cNvPr id="27" name="Шестиугольник 26"/>
            <p:cNvSpPr/>
            <p:nvPr/>
          </p:nvSpPr>
          <p:spPr>
            <a:xfrm rot="5400000">
              <a:off x="-165324" y="-3240052"/>
              <a:ext cx="1319441" cy="120860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20694C"/>
            </a:solidFill>
            <a:ln>
              <a:solidFill>
                <a:srgbClr val="20694C"/>
              </a:solidFill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стиугольник 8"/>
            <p:cNvSpPr txBox="1"/>
            <p:nvPr/>
          </p:nvSpPr>
          <p:spPr>
            <a:xfrm>
              <a:off x="-83881" y="-3044209"/>
              <a:ext cx="1172668" cy="8314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SMART</a:t>
              </a:r>
              <a:endPara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ENERGYGATE</a:t>
              </a:r>
            </a:p>
            <a:p>
              <a:pPr algn="ctr"/>
              <a:r>
                <a:rPr lang="" altLang="ru-RU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样机</a:t>
              </a:r>
            </a:p>
          </p:txBody>
        </p:sp>
      </p:grpSp>
      <p:sp>
        <p:nvSpPr>
          <p:cNvPr id="29" name="Шестиугольник 28"/>
          <p:cNvSpPr/>
          <p:nvPr/>
        </p:nvSpPr>
        <p:spPr bwMode="auto">
          <a:xfrm rot="5400000">
            <a:off x="7898282" y="338828"/>
            <a:ext cx="1213564" cy="1304732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solidFill>
              <a:schemeClr val="bg1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90" y="757725"/>
            <a:ext cx="193724" cy="46493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26" y="752999"/>
            <a:ext cx="194083" cy="465799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344316" y="1707894"/>
            <a:ext cx="4063534" cy="416533"/>
            <a:chOff x="395536" y="699539"/>
            <a:chExt cx="6584094" cy="1129152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26319" y="699539"/>
              <a:ext cx="6409460" cy="112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1226" y="699829"/>
              <a:ext cx="559900" cy="1128566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051005" y="854849"/>
              <a:ext cx="5928625" cy="705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</a:pPr>
              <a:r>
                <a:rPr sz="1100" dirty="0">
                  <a:latin typeface="Arial" panose="020B0604020202020204" pitchFamily="34" charset="0"/>
                  <a:cs typeface="Arial" panose="020B0604020202020204" pitchFamily="34" charset="0"/>
                </a:rPr>
                <a:t>可靠廉价的</a:t>
              </a:r>
              <a:r>
                <a:rPr sz="1100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远程</a:t>
              </a:r>
              <a:r>
                <a:rPr sz="1100" dirty="0">
                  <a:latin typeface="Arial" panose="020B0604020202020204" pitchFamily="34" charset="0"/>
                  <a:cs typeface="Arial" panose="020B0604020202020204" pitchFamily="34" charset="0"/>
                </a:rPr>
                <a:t>电力供应（工厂</a:t>
              </a:r>
              <a:r>
                <a:rPr lang="" sz="1100" dirty="0">
                  <a:latin typeface="Arial" panose="020B0604020202020204" pitchFamily="34" charset="0"/>
                  <a:cs typeface="Arial" panose="020B0604020202020204" pitchFamily="34" charset="0"/>
                </a:rPr>
                <a:t>、</a:t>
              </a:r>
              <a:r>
                <a:rPr sz="1100" dirty="0">
                  <a:latin typeface="Arial" panose="020B0604020202020204" pitchFamily="34" charset="0"/>
                  <a:cs typeface="Arial" panose="020B0604020202020204" pitchFamily="34" charset="0"/>
                </a:rPr>
                <a:t>住宅区）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344414" y="2100531"/>
            <a:ext cx="4063534" cy="416533"/>
            <a:chOff x="395536" y="699539"/>
            <a:chExt cx="6584094" cy="1129152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26319" y="699539"/>
              <a:ext cx="6409460" cy="11291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501226" y="699829"/>
              <a:ext cx="559900" cy="1128566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1051006" y="854849"/>
              <a:ext cx="5928624" cy="705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</a:pPr>
              <a:r>
                <a:rPr lang="" sz="1100" dirty="0">
                  <a:latin typeface="Arial" panose="020B0604020202020204" pitchFamily="34" charset="0"/>
                  <a:cs typeface="Arial" panose="020B0604020202020204" pitchFamily="34" charset="0"/>
                </a:rPr>
                <a:t>联合独立</a:t>
              </a:r>
              <a:r>
                <a:rPr sz="1100" dirty="0">
                  <a:latin typeface="Arial" panose="020B0604020202020204" pitchFamily="34" charset="0"/>
                  <a:cs typeface="Arial" panose="020B0604020202020204" pitchFamily="34" charset="0"/>
                </a:rPr>
                <a:t>电力系统中小电站</a:t>
              </a: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344316" y="2491342"/>
            <a:ext cx="4063534" cy="260350"/>
            <a:chOff x="395536" y="660333"/>
            <a:chExt cx="6584094" cy="705765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526319" y="699542"/>
              <a:ext cx="6409459" cy="6603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01226" y="699830"/>
              <a:ext cx="559900" cy="660085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051006" y="660333"/>
              <a:ext cx="5928624" cy="705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chemeClr val="accent2">
                    <a:lumMod val="75000"/>
                  </a:schemeClr>
                </a:buClr>
              </a:pP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“剩余”能量</a:t>
              </a:r>
              <a:r>
                <a:rPr lang="" alt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输送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到整个</a:t>
              </a:r>
              <a:r>
                <a:rPr lang="" alt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电</a:t>
              </a:r>
              <a:r>
                <a:rPr 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网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228151" y="3255642"/>
            <a:ext cx="86487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“龙卷风模块系统”</a:t>
            </a:r>
          </a:p>
          <a:p>
            <a:pPr algn="l"/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有限公司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711" y="3508201"/>
            <a:ext cx="2253953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/>
            <a:r>
              <a:rPr lang="" altLang="ru-RU" sz="12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市场前景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44217" y="3746374"/>
            <a:ext cx="5128807" cy="276074"/>
            <a:chOff x="395536" y="660333"/>
            <a:chExt cx="8310142" cy="74839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526318" y="699542"/>
              <a:ext cx="8179360" cy="7091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01226" y="699830"/>
              <a:ext cx="559900" cy="708891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051004" y="660333"/>
              <a:ext cx="7368745" cy="705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100" dirty="0">
                  <a:latin typeface="Arial" panose="020B0604020202020204" pitchFamily="34" charset="0"/>
                  <a:cs typeface="Arial" panose="020B0604020202020204" pitchFamily="34" charset="0"/>
                </a:rPr>
                <a:t>出口至金砖国家及东南亚</a:t>
              </a: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344316" y="4007984"/>
            <a:ext cx="5128708" cy="430996"/>
            <a:chOff x="395536" y="660333"/>
            <a:chExt cx="8309983" cy="1168358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26318" y="699540"/>
              <a:ext cx="8179201" cy="112915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01226" y="699829"/>
              <a:ext cx="559900" cy="1128566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1051006" y="660333"/>
              <a:ext cx="6957673" cy="1165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>
                  <a:latin typeface="Arial" panose="020B0604020202020204" pitchFamily="34" charset="0"/>
                  <a:cs typeface="Arial" panose="020B0604020202020204" pitchFamily="34" charset="0"/>
                </a:rPr>
                <a:t>目标市场的网络建设量到2035年</a:t>
              </a:r>
              <a:r>
                <a:rPr lang="" altLang="ru-RU" sz="1100">
                  <a:latin typeface="Arial" panose="020B0604020202020204" pitchFamily="34" charset="0"/>
                  <a:cs typeface="Arial" panose="020B0604020202020204" pitchFamily="34" charset="0"/>
                </a:rPr>
                <a:t>约为</a:t>
              </a:r>
              <a:r>
                <a:rPr lang="ru-RU" sz="1100">
                  <a:latin typeface="Arial" panose="020B0604020202020204" pitchFamily="34" charset="0"/>
                  <a:cs typeface="Arial" panose="020B0604020202020204" pitchFamily="34" charset="0"/>
                </a:rPr>
                <a:t>2700亿美元; </a:t>
              </a:r>
            </a:p>
            <a:p>
              <a:r>
                <a:rPr lang="ru-RU" sz="1100">
                  <a:latin typeface="Arial" panose="020B0604020202020204" pitchFamily="34" charset="0"/>
                  <a:cs typeface="Arial" panose="020B0604020202020204" pitchFamily="34" charset="0"/>
                </a:rPr>
                <a:t>Smart EnergyGate设备的份额约为10％</a:t>
              </a: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7" y="3107465"/>
            <a:ext cx="844001" cy="3620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04532" y="1426182"/>
            <a:ext cx="132588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智能分布式发电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0"/>
          <a:stretch>
            <a:fillRect/>
          </a:stretch>
        </p:blipFill>
        <p:spPr>
          <a:xfrm>
            <a:off x="323528" y="560839"/>
            <a:ext cx="4975266" cy="38164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0"/>
          <a:stretch>
            <a:fillRect/>
          </a:stretch>
        </p:blipFill>
        <p:spPr>
          <a:xfrm>
            <a:off x="5508104" y="555526"/>
            <a:ext cx="3337031" cy="38638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618224" cy="339502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618224" y="34305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119" y="48969"/>
            <a:ext cx="850951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新西伯利亚国立技术大学创新机构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93035" y="560705"/>
            <a:ext cx="800100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00"/>
              <a:t>社区中心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80535" y="1297305"/>
            <a:ext cx="800100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altLang="zh-CN" sz="1000"/>
              <a:t>工程</a:t>
            </a:r>
            <a:r>
              <a:rPr lang="zh-CN" altLang="en-US" sz="1000"/>
              <a:t>中心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446905" y="2491105"/>
            <a:ext cx="91440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sz="1000"/>
              <a:t>大学生</a:t>
            </a:r>
          </a:p>
          <a:p>
            <a:r>
              <a:rPr lang="" sz="1000"/>
              <a:t>企业孵化器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56355" y="3519805"/>
            <a:ext cx="1504315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altLang="en-US" sz="1000"/>
              <a:t>小型创新企业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27705" y="3892550"/>
            <a:ext cx="1504315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altLang="en-US" sz="1000"/>
              <a:t>大学生设计所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9105" y="3647440"/>
            <a:ext cx="1504315" cy="245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altLang="en-US" sz="1000"/>
              <a:t>创新技术中心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98475" y="1882140"/>
            <a:ext cx="8572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" altLang="en-US" sz="1000"/>
              <a:t>科技信息</a:t>
            </a:r>
          </a:p>
          <a:p>
            <a:pPr algn="r"/>
            <a:r>
              <a:rPr lang="en-US" altLang="en-US" sz="1000"/>
              <a:t>中心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18490" y="826770"/>
            <a:ext cx="8064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en-US" sz="1000"/>
              <a:t>原型制作中心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с одним скругленным углом 49"/>
          <p:cNvSpPr/>
          <p:nvPr/>
        </p:nvSpPr>
        <p:spPr>
          <a:xfrm flipV="1">
            <a:off x="0" y="1"/>
            <a:ext cx="9144000" cy="411509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 rotWithShape="1">
          <a:blip r:embed="rId2" cstate="print"/>
          <a:srcRect l="20690"/>
          <a:stretch>
            <a:fillRect/>
          </a:stretch>
        </p:blipFill>
        <p:spPr bwMode="auto">
          <a:xfrm>
            <a:off x="441429" y="1675156"/>
            <a:ext cx="2735815" cy="221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63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Ключевые проблемы развития Новосибирской области*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12" name="Hexagon"/>
          <p:cNvSpPr/>
          <p:nvPr/>
        </p:nvSpPr>
        <p:spPr>
          <a:xfrm>
            <a:off x="3435320" y="411510"/>
            <a:ext cx="900000" cy="900000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FFFFFF"/>
                </a:solidFill>
                <a:latin typeface="Arial" panose="020B0604020202020204"/>
              </a:rPr>
              <a:t>269</a:t>
            </a:r>
            <a:endParaRPr sz="3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 197"/>
          <p:cNvSpPr txBox="1"/>
          <p:nvPr/>
        </p:nvSpPr>
        <p:spPr>
          <a:xfrm>
            <a:off x="4462222" y="533865"/>
            <a:ext cx="3589590" cy="597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创新管理项目</a:t>
            </a:r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的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参与者</a:t>
            </a:r>
          </a:p>
        </p:txBody>
      </p:sp>
      <p:sp>
        <p:nvSpPr>
          <p:cNvPr id="14" name="Text 201"/>
          <p:cNvSpPr txBox="1"/>
          <p:nvPr/>
        </p:nvSpPr>
        <p:spPr>
          <a:xfrm>
            <a:off x="4572000" y="3795886"/>
            <a:ext cx="4320480" cy="869222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" altLang="ru-RU" sz="1400" b="1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大学生创业成功案例：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 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ru-RU" sz="1400" b="1" i="1" dirty="0" err="1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CareWay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(</a:t>
            </a:r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位于8个城市，2017年资金流为700万卢布)</a:t>
            </a:r>
            <a:endParaRPr lang="ru-RU" altLang="ru-RU" sz="14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r>
              <a:rPr lang="ru-RU" sz="1400" b="1" i="1" dirty="0" err="1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Alpha</a:t>
            </a:r>
            <a:r>
              <a:rPr lang="ru-RU" sz="1400" b="1" i="1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  <a:r>
              <a:rPr lang="ru-RU" sz="1400" b="1" i="1" dirty="0" err="1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Pay</a:t>
            </a:r>
            <a:r>
              <a:rPr lang="ru-RU" sz="1400" b="1" i="1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24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(</a:t>
            </a:r>
            <a:r>
              <a:rPr lang="en-US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2017年资金流为</a:t>
            </a:r>
            <a:r>
              <a:rPr lang="" altLang="en-US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26</a:t>
            </a:r>
            <a:r>
              <a:rPr lang="en-US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00万卢布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)</a:t>
            </a:r>
          </a:p>
          <a:p>
            <a:r>
              <a:rPr lang="" altLang="ru-RU" sz="1400" b="1" i="1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网校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(</a:t>
            </a:r>
            <a:r>
              <a:rPr lang="en-US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201</a:t>
            </a:r>
            <a:r>
              <a:rPr lang="" altLang="en-US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8</a:t>
            </a:r>
            <a:r>
              <a:rPr lang="en-US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年资金流为</a:t>
            </a:r>
            <a:r>
              <a:rPr lang="en-US" altLang="en-US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</a:t>
            </a:r>
            <a:r>
              <a:rPr lang="en-US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0万卢布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)</a:t>
            </a:r>
          </a:p>
        </p:txBody>
      </p:sp>
      <p:sp>
        <p:nvSpPr>
          <p:cNvPr id="15" name="Hexagon"/>
          <p:cNvSpPr/>
          <p:nvPr/>
        </p:nvSpPr>
        <p:spPr>
          <a:xfrm>
            <a:off x="3904651" y="1275606"/>
            <a:ext cx="900000" cy="900000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FFFFFF"/>
                </a:solidFill>
                <a:latin typeface="Arial" panose="020B0604020202020204"/>
              </a:rPr>
              <a:t>370</a:t>
            </a:r>
            <a:endParaRPr sz="3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7" name="Hexagon"/>
          <p:cNvSpPr/>
          <p:nvPr/>
        </p:nvSpPr>
        <p:spPr>
          <a:xfrm>
            <a:off x="3939376" y="2954920"/>
            <a:ext cx="1026902" cy="810091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ctr"/>
            <a:r>
              <a:rPr lang="ru-RU" sz="3200" dirty="0">
                <a:solidFill>
                  <a:srgbClr val="FFFFFF"/>
                </a:solidFill>
                <a:latin typeface="Arial" panose="020B0604020202020204"/>
              </a:rPr>
              <a:t>33</a:t>
            </a:r>
            <a:endParaRPr sz="3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8" name="Text 201"/>
          <p:cNvSpPr txBox="1"/>
          <p:nvPr/>
        </p:nvSpPr>
        <p:spPr>
          <a:xfrm>
            <a:off x="4947488" y="3147814"/>
            <a:ext cx="3747930" cy="5465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r>
              <a:rPr lang="ru-RU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常驻项目团队</a:t>
            </a:r>
          </a:p>
        </p:txBody>
      </p:sp>
      <p:sp>
        <p:nvSpPr>
          <p:cNvPr id="19" name="Hexagon"/>
          <p:cNvSpPr/>
          <p:nvPr/>
        </p:nvSpPr>
        <p:spPr>
          <a:xfrm>
            <a:off x="4307800" y="2148575"/>
            <a:ext cx="1026902" cy="810091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FFFFFF"/>
                </a:solidFill>
                <a:latin typeface="Arial" panose="020B0604020202020204"/>
              </a:rPr>
              <a:t>6</a:t>
            </a:r>
            <a:endParaRPr sz="3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1" name="Hexagon"/>
          <p:cNvSpPr/>
          <p:nvPr/>
        </p:nvSpPr>
        <p:spPr>
          <a:xfrm>
            <a:off x="3435320" y="3819016"/>
            <a:ext cx="1026902" cy="810091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36000" tIns="0" rIns="36000" bIns="0" rtlCol="0" anchor="ctr"/>
          <a:lstStyle/>
          <a:p>
            <a:pPr algn="ctr">
              <a:lnSpc>
                <a:spcPct val="100000"/>
              </a:lnSpc>
            </a:pPr>
            <a:r>
              <a:rPr lang="ru-RU" sz="3200" dirty="0">
                <a:solidFill>
                  <a:srgbClr val="FFFFFF"/>
                </a:solidFill>
                <a:latin typeface="Arial" panose="020B0604020202020204"/>
              </a:rPr>
              <a:t>3</a:t>
            </a:r>
            <a:endParaRPr sz="32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7528" y="2311246"/>
            <a:ext cx="387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利用</a:t>
            </a:r>
            <a:r>
              <a:rPr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大数据</a:t>
            </a:r>
            <a:r>
              <a:rPr lang=""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、</a:t>
            </a:r>
            <a:r>
              <a:rPr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物联网</a:t>
            </a:r>
            <a:r>
              <a:rPr lang=""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与机器</a:t>
            </a:r>
            <a:r>
              <a:rPr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学习等</a:t>
            </a:r>
          </a:p>
          <a:p>
            <a:r>
              <a:rPr lang=""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捕捉新</a:t>
            </a:r>
            <a:r>
              <a:rPr sz="14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趋势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4999" y="1265255"/>
            <a:ext cx="374408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成功创业的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参与者</a:t>
            </a:r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与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企业家</a:t>
            </a:r>
          </a:p>
          <a:p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  （Zvonobot</a:t>
            </a:r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Pharma Knowledge等）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4943" y="3553291"/>
            <a:ext cx="1814920" cy="698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sbigarage.ru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vk.com/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garagenstu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728901" y="771953"/>
            <a:ext cx="103502" cy="10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8806497" y="557639"/>
            <a:ext cx="103502" cy="32147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78505" y="504060"/>
            <a:ext cx="103502" cy="37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8722714" y="1896749"/>
            <a:ext cx="103502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826216" y="1660441"/>
            <a:ext cx="103502" cy="26789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8909827" y="1553284"/>
            <a:ext cx="103502" cy="37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V="1">
            <a:off x="8748463" y="3590786"/>
            <a:ext cx="91663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8840126" y="3439279"/>
            <a:ext cx="91663" cy="18752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925475" y="3251754"/>
            <a:ext cx="91663" cy="37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flipV="1">
            <a:off x="8800817" y="4371548"/>
            <a:ext cx="91663" cy="34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846967" y="4030787"/>
            <a:ext cx="91663" cy="375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938630" y="4030787"/>
            <a:ext cx="91663" cy="37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flipV="1">
            <a:off x="8722714" y="2571749"/>
            <a:ext cx="103502" cy="10715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820472" y="2464592"/>
            <a:ext cx="103502" cy="2143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911151" y="2303857"/>
            <a:ext cx="103502" cy="375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W:\Опорный_2017\2. Наблюдательный совет\лого\NSTU_Logo_grade_re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733" r="1561" b="2183"/>
          <a:stretch>
            <a:fillRect/>
          </a:stretch>
        </p:blipFill>
        <p:spPr bwMode="auto">
          <a:xfrm>
            <a:off x="126720" y="4456584"/>
            <a:ext cx="720080" cy="600717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с одним скругленным углом 45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48" name="Заголовок 1"/>
          <p:cNvSpPr txBox="1"/>
          <p:nvPr/>
        </p:nvSpPr>
        <p:spPr>
          <a:xfrm>
            <a:off x="618224" y="79680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" altLang="ru-RU" sz="14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新西伯利亚国立技术大学：</a:t>
            </a:r>
            <a:r>
              <a:rPr lang="ru-RU" sz="14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创新活动加速器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35888" y="843558"/>
            <a:ext cx="10081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2016 - 2018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1" y="3673863"/>
            <a:ext cx="244995" cy="2381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1" y="3965735"/>
            <a:ext cx="235261" cy="235261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816508" y="375386"/>
            <a:ext cx="1066867" cy="2082723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2759539" y="2457742"/>
            <a:ext cx="1114377" cy="2274248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3863" y="736554"/>
            <a:ext cx="4572000" cy="6451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" altLang="ru-RU" b="1" dirty="0">
                <a:solidFill>
                  <a:srgbClr val="82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高校间企业孵化器落户</a:t>
            </a:r>
          </a:p>
          <a:p>
            <a:r>
              <a:rPr lang="" altLang="ru-RU" b="1" dirty="0">
                <a:solidFill>
                  <a:srgbClr val="82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691" y="987574"/>
            <a:ext cx="3305084" cy="3329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285" y="587375"/>
            <a:ext cx="46297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sz="2000" b="1">
                <a:latin typeface="SimHei" panose="02010609060101010101" charset="-122"/>
                <a:ea typeface="SimHei" panose="02010609060101010101" charset="-122"/>
              </a:rPr>
              <a:t>新西伯利亚国立技术大学</a:t>
            </a:r>
            <a:r>
              <a:rPr sz="2000" b="1">
                <a:latin typeface="SimHei" panose="02010609060101010101" charset="-122"/>
                <a:ea typeface="SimHei" panose="02010609060101010101" charset="-122"/>
              </a:rPr>
              <a:t>的科技远见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81298" y="3340008"/>
            <a:ext cx="230271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" altLang="ru-RU" sz="2000" b="1" dirty="0">
                <a:latin typeface="SimHei" panose="02010609060101010101" charset="-122"/>
                <a:ea typeface="SimHei" panose="02010609060101010101" charset="-122"/>
              </a:rPr>
              <a:t>远见俱乐部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71" y="2145303"/>
            <a:ext cx="140716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altLang="ru-RU" sz="2400" b="1" dirty="0">
                <a:latin typeface="SimHei" panose="02010609060101010101" charset="-122"/>
                <a:ea typeface="SimHei" panose="02010609060101010101" charset="-122"/>
              </a:rPr>
              <a:t>地区</a:t>
            </a:r>
          </a:p>
          <a:p>
            <a:pPr algn="ctr"/>
            <a:r>
              <a:rPr lang="" altLang="ru-RU" sz="2400" b="1" dirty="0">
                <a:latin typeface="SimHei" panose="02010609060101010101" charset="-122"/>
                <a:ea typeface="SimHei" panose="02010609060101010101" charset="-122"/>
              </a:rPr>
              <a:t>科技远见</a:t>
            </a:r>
          </a:p>
          <a:p>
            <a:pPr algn="ctr"/>
            <a:r>
              <a:rPr lang="" altLang="ru-RU" sz="2400" b="1" dirty="0">
                <a:latin typeface="SimHei" panose="02010609060101010101" charset="-122"/>
                <a:ea typeface="SimHei" panose="02010609060101010101" charset="-122"/>
              </a:rPr>
              <a:t>平台</a:t>
            </a:r>
            <a:endParaRPr lang="" altLang="ru-RU" sz="2400" dirty="0">
              <a:latin typeface="SimHei" panose="02010609060101010101" charset="-122"/>
              <a:ea typeface="SimHei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5889" y="2860343"/>
            <a:ext cx="1718310" cy="561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lnSpc>
                <a:spcPct val="80000"/>
              </a:lnSpc>
              <a:spcAft>
                <a:spcPts val="600"/>
              </a:spcAft>
            </a:pPr>
            <a:r>
              <a:rPr lang="ru-RU" sz="1600" b="1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STI市场学生</a:t>
            </a:r>
            <a:r>
              <a:rPr lang="" altLang="ru-RU" sz="1600" b="1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项目</a:t>
            </a:r>
          </a:p>
          <a:p>
            <a:pPr algn="r" fontAlgn="auto">
              <a:lnSpc>
                <a:spcPct val="80000"/>
              </a:lnSpc>
              <a:spcAft>
                <a:spcPts val="600"/>
              </a:spcAft>
            </a:pPr>
            <a:r>
              <a:rPr lang="" altLang="ru-RU" sz="1600" b="1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研讨会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7573" y="2047084"/>
            <a:ext cx="97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AeroNet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36068" y="1533185"/>
            <a:ext cx="1257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EnergyNet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443119" y="1053328"/>
            <a:ext cx="971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AutoNet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3169020" y="745812"/>
            <a:ext cx="111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TechNet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5341628" y="1011069"/>
            <a:ext cx="2928926" cy="24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/>
              <a:t>1565</a:t>
            </a:r>
            <a:r>
              <a:rPr lang="en-US" sz="1400" b="1" dirty="0"/>
              <a:t> </a:t>
            </a:r>
            <a:r>
              <a:rPr lang="" altLang="ru-RU" sz="1400" b="1" dirty="0"/>
              <a:t>人</a:t>
            </a:r>
            <a:r>
              <a:rPr lang="" altLang="ru-RU" sz="1400" dirty="0"/>
              <a:t>参与科技远见研讨会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3057" y="1533185"/>
            <a:ext cx="3786182" cy="25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ru-RU" sz="1400" b="1" dirty="0"/>
              <a:t>23 </a:t>
            </a:r>
            <a:r>
              <a:rPr lang="" altLang="ru-RU" sz="1400" b="1" dirty="0"/>
              <a:t>个</a:t>
            </a:r>
            <a:r>
              <a:rPr lang="" altLang="ru-RU" sz="1400" dirty="0"/>
              <a:t>项目致力于地区经济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2820" y="2104390"/>
            <a:ext cx="2388870" cy="46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70000"/>
              </a:lnSpc>
              <a:spcAft>
                <a:spcPts val="600"/>
              </a:spcAft>
            </a:pPr>
            <a:r>
              <a:rPr lang="ru-RU" sz="1400" b="1" dirty="0"/>
              <a:t>30 </a:t>
            </a:r>
            <a:r>
              <a:rPr lang="" altLang="ru-RU" sz="1400" b="1" dirty="0"/>
              <a:t>项</a:t>
            </a:r>
            <a:r>
              <a:rPr lang="" altLang="ru-RU" sz="1400" dirty="0"/>
              <a:t>设想，其中包括</a:t>
            </a:r>
          </a:p>
          <a:p>
            <a:pPr>
              <a:lnSpc>
                <a:spcPct val="70000"/>
              </a:lnSpc>
            </a:pPr>
            <a:r>
              <a:rPr lang="" altLang="ru-RU" sz="1400" dirty="0"/>
              <a:t>开展试验生产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52856" y="2735991"/>
            <a:ext cx="2928926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ru-RU" sz="1400" b="1" dirty="0">
                <a:latin typeface="SimHei" panose="02010609060101010101" charset="-122"/>
                <a:ea typeface="SimHei" panose="02010609060101010101" charset="-122"/>
              </a:rPr>
              <a:t>研究方向前景图</a:t>
            </a:r>
          </a:p>
        </p:txBody>
      </p:sp>
      <p:sp>
        <p:nvSpPr>
          <p:cNvPr id="42" name="Google Shape;161;p21"/>
          <p:cNvSpPr/>
          <p:nvPr/>
        </p:nvSpPr>
        <p:spPr>
          <a:xfrm>
            <a:off x="2355215" y="3851275"/>
            <a:ext cx="814070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7 </a:t>
            </a:r>
            <a:r>
              <a:rPr lang="" sz="1200" b="1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个</a:t>
            </a:r>
            <a:r>
              <a:rPr lang="" sz="12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科技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" sz="1200" dirty="0" err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远见项目</a:t>
            </a:r>
            <a:endParaRPr lang="" sz="1200" dirty="0"/>
          </a:p>
        </p:txBody>
      </p:sp>
      <p:sp>
        <p:nvSpPr>
          <p:cNvPr id="43" name="Google Shape;162;p21"/>
          <p:cNvSpPr/>
          <p:nvPr/>
        </p:nvSpPr>
        <p:spPr>
          <a:xfrm>
            <a:off x="1254108" y="3475189"/>
            <a:ext cx="170431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</a:t>
            </a:r>
            <a:r>
              <a:rPr 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" altLang="ru-RU" sz="1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个</a:t>
            </a:r>
            <a:r>
              <a:rPr lang="" alt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在线讲座</a:t>
            </a:r>
          </a:p>
        </p:txBody>
      </p:sp>
      <p:sp>
        <p:nvSpPr>
          <p:cNvPr id="44" name="Google Shape;165;p21"/>
          <p:cNvSpPr/>
          <p:nvPr/>
        </p:nvSpPr>
        <p:spPr>
          <a:xfrm>
            <a:off x="1372062" y="4269705"/>
            <a:ext cx="2610849" cy="45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3次</a:t>
            </a:r>
            <a:r>
              <a:rPr lang="ru-RU" sz="14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技术战</a:t>
            </a:r>
          </a:p>
        </p:txBody>
      </p:sp>
      <p:sp>
        <p:nvSpPr>
          <p:cNvPr id="45" name="Google Shape;168;p21"/>
          <p:cNvSpPr/>
          <p:nvPr/>
        </p:nvSpPr>
        <p:spPr>
          <a:xfrm>
            <a:off x="4109696" y="4332093"/>
            <a:ext cx="3306667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r>
            <a:r>
              <a:rPr 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" sz="1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场</a:t>
            </a:r>
            <a:r>
              <a:rPr lang="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精彩讨论</a:t>
            </a:r>
          </a:p>
        </p:txBody>
      </p:sp>
      <p:sp>
        <p:nvSpPr>
          <p:cNvPr id="46" name="Google Shape;171;p21"/>
          <p:cNvSpPr/>
          <p:nvPr/>
        </p:nvSpPr>
        <p:spPr>
          <a:xfrm>
            <a:off x="5331228" y="3928063"/>
            <a:ext cx="3345228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5</a:t>
            </a:r>
            <a:r>
              <a:rPr lang="ru-RU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" sz="1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次</a:t>
            </a:r>
            <a:r>
              <a:rPr lang="" sz="1400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会话（</a:t>
            </a:r>
            <a:r>
              <a:rPr lang="" sz="1400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与商业领军人物及政府官员</a:t>
            </a:r>
            <a:r>
              <a:rPr lang="ru-RU" sz="1400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)</a:t>
            </a:r>
            <a:endParaRPr lang="" sz="14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47" name="Заголовок 1"/>
          <p:cNvSpPr txBox="1"/>
          <p:nvPr/>
        </p:nvSpPr>
        <p:spPr>
          <a:xfrm>
            <a:off x="618224" y="34305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Акселерация инновационной деятельности</a:t>
            </a: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 flipV="1">
            <a:off x="2370" y="4425"/>
            <a:ext cx="9144000" cy="411509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Заголовок 1"/>
          <p:cNvSpPr txBox="1"/>
          <p:nvPr/>
        </p:nvSpPr>
        <p:spPr>
          <a:xfrm>
            <a:off x="620594" y="79680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en-US" altLang="ru-RU" sz="14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新西伯利亚国立技术大学：</a:t>
            </a:r>
            <a:r>
              <a:rPr lang="ru-RU" sz="14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创新活动加速器</a:t>
            </a:r>
            <a:endParaRPr lang="ru-RU" sz="1400" b="1" dirty="0">
              <a:solidFill>
                <a:srgbClr val="FFFFFF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4424"/>
            <a:ext cx="618224" cy="339502"/>
          </a:xfrm>
          <a:prstGeom prst="rect">
            <a:avLst/>
          </a:prstGeom>
        </p:spPr>
      </p:pic>
      <p:sp>
        <p:nvSpPr>
          <p:cNvPr id="2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54725" t="12045" r="29525" b="76750"/>
          <a:stretch>
            <a:fillRect/>
          </a:stretch>
        </p:blipFill>
        <p:spPr>
          <a:xfrm>
            <a:off x="6312420" y="1019609"/>
            <a:ext cx="1440160" cy="576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34933" t="12000" r="47742" b="78196"/>
          <a:stretch>
            <a:fillRect/>
          </a:stretch>
        </p:blipFill>
        <p:spPr>
          <a:xfrm>
            <a:off x="1750120" y="1033697"/>
            <a:ext cx="1584176" cy="5040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25588" t="75695" r="24013" b="20103"/>
          <a:stretch>
            <a:fillRect/>
          </a:stretch>
        </p:blipFill>
        <p:spPr>
          <a:xfrm>
            <a:off x="2300455" y="3785900"/>
            <a:ext cx="4608512" cy="216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57857" t="40389" r="25606" b="50088"/>
          <a:stretch>
            <a:fillRect/>
          </a:stretch>
        </p:blipFill>
        <p:spPr>
          <a:xfrm>
            <a:off x="3189808" y="1640583"/>
            <a:ext cx="1809514" cy="5858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84" t="79420" r="63647" b="9375"/>
          <a:stretch>
            <a:fillRect/>
          </a:stretch>
        </p:blipFill>
        <p:spPr>
          <a:xfrm>
            <a:off x="1293299" y="3898118"/>
            <a:ext cx="985893" cy="751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9" t="56143" r="59466" b="34360"/>
          <a:stretch>
            <a:fillRect/>
          </a:stretch>
        </p:blipFill>
        <p:spPr>
          <a:xfrm>
            <a:off x="1022" y="2468630"/>
            <a:ext cx="1651361" cy="5900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/>
          <a:srcRect l="28902" t="27339" r="58825" b="59059"/>
          <a:stretch>
            <a:fillRect/>
          </a:stretch>
        </p:blipFill>
        <p:spPr>
          <a:xfrm>
            <a:off x="190305" y="1580002"/>
            <a:ext cx="1368152" cy="8524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26093" t="23388" r="22993" b="71860"/>
          <a:stretch>
            <a:fillRect/>
          </a:stretch>
        </p:blipFill>
        <p:spPr>
          <a:xfrm>
            <a:off x="2385040" y="1453381"/>
            <a:ext cx="4655632" cy="2442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/>
          <a:srcRect l="45785" t="27339" r="40040" b="59059"/>
          <a:stretch>
            <a:fillRect/>
          </a:stretch>
        </p:blipFill>
        <p:spPr>
          <a:xfrm>
            <a:off x="7642175" y="1553652"/>
            <a:ext cx="1474486" cy="7954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401" t="28086" r="24424" b="58312"/>
          <a:stretch>
            <a:fillRect/>
          </a:stretch>
        </p:blipFill>
        <p:spPr>
          <a:xfrm>
            <a:off x="1610312" y="1580002"/>
            <a:ext cx="1723984" cy="9300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43591" t="40389" r="42235" b="47005"/>
          <a:stretch>
            <a:fillRect/>
          </a:stretch>
        </p:blipFill>
        <p:spPr>
          <a:xfrm>
            <a:off x="6346031" y="1721010"/>
            <a:ext cx="1296144" cy="6480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/>
          <a:srcRect l="28776" t="40389" r="58625" b="47005"/>
          <a:stretch>
            <a:fillRect/>
          </a:stretch>
        </p:blipFill>
        <p:spPr>
          <a:xfrm>
            <a:off x="4949505" y="1714105"/>
            <a:ext cx="1152128" cy="6480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/>
          <a:srcRect l="51969" t="64763" r="42243" b="24248"/>
          <a:stretch>
            <a:fillRect/>
          </a:stretch>
        </p:blipFill>
        <p:spPr>
          <a:xfrm>
            <a:off x="5468807" y="2409483"/>
            <a:ext cx="648072" cy="6917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8" t="66608" r="50931" b="24248"/>
          <a:stretch>
            <a:fillRect/>
          </a:stretch>
        </p:blipFill>
        <p:spPr>
          <a:xfrm>
            <a:off x="-219825" y="3156473"/>
            <a:ext cx="2463786" cy="539417"/>
          </a:xfrm>
          <a:prstGeom prst="rect">
            <a:avLst/>
          </a:prstGeom>
        </p:spPr>
      </p:pic>
      <p:sp>
        <p:nvSpPr>
          <p:cNvPr id="20" name="Заголовок 1"/>
          <p:cNvSpPr txBox="1"/>
          <p:nvPr/>
        </p:nvSpPr>
        <p:spPr>
          <a:xfrm>
            <a:off x="643416" y="61963"/>
            <a:ext cx="7956376" cy="2775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Партнеры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27" y="4124603"/>
            <a:ext cx="856768" cy="3536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39" y="3372214"/>
            <a:ext cx="1448086" cy="31857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587" y="3966321"/>
            <a:ext cx="741380" cy="53793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533" y="3994752"/>
            <a:ext cx="518338" cy="5166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51" y="3778024"/>
            <a:ext cx="1107303" cy="86446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9" b="38857"/>
          <a:stretch>
            <a:fillRect/>
          </a:stretch>
        </p:blipFill>
        <p:spPr>
          <a:xfrm>
            <a:off x="2012423" y="3281844"/>
            <a:ext cx="1870008" cy="43204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92" y="2570941"/>
            <a:ext cx="653346" cy="50257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98" b="-15907"/>
          <a:stretch>
            <a:fillRect/>
          </a:stretch>
        </p:blipFill>
        <p:spPr>
          <a:xfrm>
            <a:off x="7697335" y="3894959"/>
            <a:ext cx="554331" cy="78596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17" y="3093872"/>
            <a:ext cx="1720526" cy="61254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79" y="2545023"/>
            <a:ext cx="697203" cy="70980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1" y="3785900"/>
            <a:ext cx="1295683" cy="9717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588" t="52764" r="24013" b="43034"/>
          <a:stretch>
            <a:fillRect/>
          </a:stretch>
        </p:blipFill>
        <p:spPr>
          <a:xfrm>
            <a:off x="2470540" y="2261454"/>
            <a:ext cx="4608512" cy="2160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41" t="80073" r="34717" b="10220"/>
          <a:stretch>
            <a:fillRect/>
          </a:stretch>
        </p:blipFill>
        <p:spPr>
          <a:xfrm>
            <a:off x="3431320" y="3966321"/>
            <a:ext cx="808130" cy="54846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0897" t="64763" r="31311" b="24248"/>
          <a:stretch>
            <a:fillRect/>
          </a:stretch>
        </p:blipFill>
        <p:spPr>
          <a:xfrm>
            <a:off x="5781822" y="3086196"/>
            <a:ext cx="872480" cy="69177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95" t="56143" r="24013" b="34360"/>
          <a:stretch>
            <a:fillRect/>
          </a:stretch>
        </p:blipFill>
        <p:spPr>
          <a:xfrm>
            <a:off x="6381885" y="2483510"/>
            <a:ext cx="2684259" cy="5900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109" t="56143" r="49040" b="34360"/>
          <a:stretch>
            <a:fillRect/>
          </a:stretch>
        </p:blipFill>
        <p:spPr>
          <a:xfrm>
            <a:off x="1857467" y="2487700"/>
            <a:ext cx="1088505" cy="5900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37971" t="79553" r="52395" b="9242"/>
          <a:stretch>
            <a:fillRect/>
          </a:stretch>
        </p:blipFill>
        <p:spPr>
          <a:xfrm>
            <a:off x="2238459" y="3881921"/>
            <a:ext cx="1138297" cy="7442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917" t="80073" r="22922" b="11197"/>
          <a:stretch>
            <a:fillRect/>
          </a:stretch>
        </p:blipFill>
        <p:spPr>
          <a:xfrm>
            <a:off x="4279181" y="3849975"/>
            <a:ext cx="1481378" cy="715603"/>
          </a:xfrm>
          <a:prstGeom prst="rect">
            <a:avLst/>
          </a:prstGeom>
        </p:spPr>
      </p:pic>
      <p:sp>
        <p:nvSpPr>
          <p:cNvPr id="47" name="Прямоугольник с одним скругленным углом 46"/>
          <p:cNvSpPr/>
          <p:nvPr/>
        </p:nvSpPr>
        <p:spPr>
          <a:xfrm flipV="1">
            <a:off x="-2370" y="-16364"/>
            <a:ext cx="9144000" cy="386238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618224" cy="339502"/>
          </a:xfrm>
          <a:prstGeom prst="rect">
            <a:avLst/>
          </a:prstGeom>
        </p:spPr>
      </p:pic>
      <p:grpSp>
        <p:nvGrpSpPr>
          <p:cNvPr id="51" name="Group 24"/>
          <p:cNvGrpSpPr/>
          <p:nvPr/>
        </p:nvGrpSpPr>
        <p:grpSpPr bwMode="auto">
          <a:xfrm>
            <a:off x="2987824" y="517886"/>
            <a:ext cx="2809314" cy="432048"/>
            <a:chOff x="2297113" y="808038"/>
            <a:chExt cx="2835275" cy="2141538"/>
          </a:xfrm>
          <a:solidFill>
            <a:srgbClr val="20694C"/>
          </a:solidFill>
        </p:grpSpPr>
        <p:sp>
          <p:nvSpPr>
            <p:cNvPr id="52" name="Rectangle 7"/>
            <p:cNvSpPr>
              <a:spLocks noChangeArrowheads="1"/>
            </p:cNvSpPr>
            <p:nvPr/>
          </p:nvSpPr>
          <p:spPr bwMode="auto">
            <a:xfrm>
              <a:off x="2297113" y="808038"/>
              <a:ext cx="2835275" cy="214153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1400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53" name="Freeform 9"/>
            <p:cNvSpPr/>
            <p:nvPr/>
          </p:nvSpPr>
          <p:spPr bwMode="auto">
            <a:xfrm>
              <a:off x="2646363" y="808038"/>
              <a:ext cx="2486025" cy="2141538"/>
            </a:xfrm>
            <a:custGeom>
              <a:avLst/>
              <a:gdLst>
                <a:gd name="T0" fmla="*/ 1566 w 1566"/>
                <a:gd name="T1" fmla="*/ 1349 h 1349"/>
                <a:gd name="T2" fmla="*/ 1566 w 1566"/>
                <a:gd name="T3" fmla="*/ 0 h 1349"/>
                <a:gd name="T4" fmla="*/ 1347 w 1566"/>
                <a:gd name="T5" fmla="*/ 0 h 1349"/>
                <a:gd name="T6" fmla="*/ 0 w 1566"/>
                <a:gd name="T7" fmla="*/ 1349 h 1349"/>
                <a:gd name="T8" fmla="*/ 1566 w 1566"/>
                <a:gd name="T9" fmla="*/ 1349 h 1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6" h="1349">
                  <a:moveTo>
                    <a:pt x="1566" y="1349"/>
                  </a:moveTo>
                  <a:lnTo>
                    <a:pt x="1566" y="0"/>
                  </a:lnTo>
                  <a:lnTo>
                    <a:pt x="1347" y="0"/>
                  </a:lnTo>
                  <a:lnTo>
                    <a:pt x="0" y="1349"/>
                  </a:lnTo>
                  <a:lnTo>
                    <a:pt x="1566" y="134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0694C">
                    <a:shade val="30000"/>
                    <a:satMod val="115000"/>
                  </a:srgbClr>
                </a:gs>
                <a:gs pos="50000">
                  <a:srgbClr val="20694C">
                    <a:shade val="67500"/>
                    <a:satMod val="115000"/>
                  </a:srgbClr>
                </a:gs>
                <a:gs pos="100000">
                  <a:srgbClr val="20694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endParaRPr lang="ru-RU" sz="1400"/>
            </a:p>
          </p:txBody>
        </p:sp>
      </p:grpSp>
      <p:grpSp>
        <p:nvGrpSpPr>
          <p:cNvPr id="59" name="Group 24"/>
          <p:cNvGrpSpPr/>
          <p:nvPr/>
        </p:nvGrpSpPr>
        <p:grpSpPr bwMode="auto">
          <a:xfrm>
            <a:off x="323528" y="517885"/>
            <a:ext cx="2304257" cy="432049"/>
            <a:chOff x="2297113" y="808038"/>
            <a:chExt cx="2835275" cy="2141538"/>
          </a:xfrm>
          <a:solidFill>
            <a:srgbClr val="777777"/>
          </a:solidFill>
        </p:grpSpPr>
        <p:sp>
          <p:nvSpPr>
            <p:cNvPr id="60" name="Rectangle 7"/>
            <p:cNvSpPr>
              <a:spLocks noChangeArrowheads="1"/>
            </p:cNvSpPr>
            <p:nvPr/>
          </p:nvSpPr>
          <p:spPr bwMode="auto">
            <a:xfrm>
              <a:off x="2297113" y="808038"/>
              <a:ext cx="2835275" cy="214153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800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1" name="Freeform 9"/>
            <p:cNvSpPr/>
            <p:nvPr/>
          </p:nvSpPr>
          <p:spPr bwMode="auto">
            <a:xfrm>
              <a:off x="2646363" y="808038"/>
              <a:ext cx="2486025" cy="2141538"/>
            </a:xfrm>
            <a:custGeom>
              <a:avLst/>
              <a:gdLst>
                <a:gd name="T0" fmla="*/ 1566 w 1566"/>
                <a:gd name="T1" fmla="*/ 1349 h 1349"/>
                <a:gd name="T2" fmla="*/ 1566 w 1566"/>
                <a:gd name="T3" fmla="*/ 0 h 1349"/>
                <a:gd name="T4" fmla="*/ 1347 w 1566"/>
                <a:gd name="T5" fmla="*/ 0 h 1349"/>
                <a:gd name="T6" fmla="*/ 0 w 1566"/>
                <a:gd name="T7" fmla="*/ 1349 h 1349"/>
                <a:gd name="T8" fmla="*/ 1566 w 1566"/>
                <a:gd name="T9" fmla="*/ 1349 h 1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6" h="1349">
                  <a:moveTo>
                    <a:pt x="1566" y="1349"/>
                  </a:moveTo>
                  <a:lnTo>
                    <a:pt x="1566" y="0"/>
                  </a:lnTo>
                  <a:lnTo>
                    <a:pt x="1347" y="0"/>
                  </a:lnTo>
                  <a:lnTo>
                    <a:pt x="0" y="1349"/>
                  </a:lnTo>
                  <a:lnTo>
                    <a:pt x="1566" y="134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77777">
                    <a:shade val="30000"/>
                    <a:satMod val="115000"/>
                  </a:srgbClr>
                </a:gs>
                <a:gs pos="50000">
                  <a:srgbClr val="777777">
                    <a:shade val="67500"/>
                    <a:satMod val="115000"/>
                  </a:srgbClr>
                </a:gs>
                <a:gs pos="100000">
                  <a:srgbClr val="777777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</p:spPr>
          <p:txBody>
            <a:bodyPr/>
            <a:lstStyle/>
            <a:p>
              <a:endParaRPr lang="ru-RU" sz="2000"/>
            </a:p>
          </p:txBody>
        </p:sp>
      </p:grpSp>
      <p:grpSp>
        <p:nvGrpSpPr>
          <p:cNvPr id="62" name="Group 24"/>
          <p:cNvGrpSpPr/>
          <p:nvPr/>
        </p:nvGrpSpPr>
        <p:grpSpPr bwMode="auto">
          <a:xfrm>
            <a:off x="6156176" y="517886"/>
            <a:ext cx="2312551" cy="432048"/>
            <a:chOff x="2297113" y="808038"/>
            <a:chExt cx="2835275" cy="2141538"/>
          </a:xfrm>
          <a:solidFill>
            <a:srgbClr val="20694C"/>
          </a:solidFill>
        </p:grpSpPr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2297113" y="808038"/>
              <a:ext cx="2835275" cy="2141538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1400" dirty="0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64" name="Freeform 9"/>
            <p:cNvSpPr/>
            <p:nvPr/>
          </p:nvSpPr>
          <p:spPr bwMode="auto">
            <a:xfrm>
              <a:off x="2646363" y="808038"/>
              <a:ext cx="2486025" cy="2141538"/>
            </a:xfrm>
            <a:custGeom>
              <a:avLst/>
              <a:gdLst>
                <a:gd name="T0" fmla="*/ 1566 w 1566"/>
                <a:gd name="T1" fmla="*/ 1349 h 1349"/>
                <a:gd name="T2" fmla="*/ 1566 w 1566"/>
                <a:gd name="T3" fmla="*/ 0 h 1349"/>
                <a:gd name="T4" fmla="*/ 1347 w 1566"/>
                <a:gd name="T5" fmla="*/ 0 h 1349"/>
                <a:gd name="T6" fmla="*/ 0 w 1566"/>
                <a:gd name="T7" fmla="*/ 1349 h 1349"/>
                <a:gd name="T8" fmla="*/ 1566 w 1566"/>
                <a:gd name="T9" fmla="*/ 1349 h 13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66" h="1349">
                  <a:moveTo>
                    <a:pt x="1566" y="1349"/>
                  </a:moveTo>
                  <a:lnTo>
                    <a:pt x="1566" y="0"/>
                  </a:lnTo>
                  <a:lnTo>
                    <a:pt x="1347" y="0"/>
                  </a:lnTo>
                  <a:lnTo>
                    <a:pt x="0" y="1349"/>
                  </a:lnTo>
                  <a:lnTo>
                    <a:pt x="1566" y="134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0694C">
                    <a:shade val="30000"/>
                    <a:satMod val="115000"/>
                  </a:srgbClr>
                </a:gs>
                <a:gs pos="50000">
                  <a:srgbClr val="20694C">
                    <a:shade val="67500"/>
                    <a:satMod val="115000"/>
                  </a:srgbClr>
                </a:gs>
                <a:gs pos="100000">
                  <a:srgbClr val="20694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endParaRPr lang="ru-RU" sz="1400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2984372" y="579586"/>
            <a:ext cx="279745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" alt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亿卢布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38277" y="580968"/>
            <a:ext cx="165354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1300</a:t>
            </a: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名定向培养生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578203"/>
            <a:ext cx="2301806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57</a:t>
            </a: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项经济协议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32640" y="52911"/>
            <a:ext cx="8511360" cy="27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2018年</a:t>
            </a:r>
            <a:r>
              <a:rPr 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与合作伙伴互动</a:t>
            </a: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成果</a:t>
            </a:r>
          </a:p>
        </p:txBody>
      </p:sp>
      <p:sp>
        <p:nvSpPr>
          <p:cNvPr id="5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Ekaterina\Desktop\инфорграфика\0634-min-glav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17488" b="12260"/>
          <a:stretch>
            <a:fillRect/>
          </a:stretch>
        </p:blipFill>
        <p:spPr bwMode="auto">
          <a:xfrm>
            <a:off x="631590" y="3294322"/>
            <a:ext cx="2572258" cy="1339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1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5984" y="486965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18224" y="67633"/>
            <a:ext cx="8511360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Результаты взаимодействия с региональными партнерами</a:t>
            </a:r>
            <a:endParaRPr 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0" name="Picture 2" descr="W:\Опорный_2017\2. Наблюдательный совет\лого\NSTU_Logo_grade_r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733" r="1561" b="2183"/>
          <a:stretch>
            <a:fillRect/>
          </a:stretch>
        </p:blipFill>
        <p:spPr bwMode="auto">
          <a:xfrm>
            <a:off x="126720" y="4456584"/>
            <a:ext cx="720080" cy="600717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5575" y="519521"/>
            <a:ext cx="5084688" cy="648153"/>
          </a:xfrm>
          <a:prstGeom prst="roundRect">
            <a:avLst/>
          </a:prstGeom>
          <a:solidFill>
            <a:schemeClr val="bg1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" altLang="ru-RU" sz="16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新西伯利亚国立技术大学</a:t>
            </a:r>
            <a:r>
              <a:rPr lang="ru-RU" sz="16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“工艺工厂”实验室</a:t>
            </a:r>
            <a:r>
              <a:rPr lang="" altLang="ru-RU" sz="16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：</a:t>
            </a:r>
            <a:endParaRPr lang="ru-RU" sz="1600" b="1" dirty="0">
              <a:solidFill>
                <a:srgbClr val="960E0E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algn="ctr"/>
            <a:r>
              <a:rPr lang="" alt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精益求精的</a:t>
            </a:r>
            <a:r>
              <a:rPr lang="ru-RU" sz="14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生产中心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7999124" y="640749"/>
            <a:ext cx="1130460" cy="361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50">
              <a:lnSpc>
                <a:spcPts val="900"/>
              </a:lnSpc>
              <a:defRPr/>
            </a:pPr>
            <a:r>
              <a:rPr lang="" alt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企业专家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7641083" y="1167674"/>
            <a:ext cx="1395413" cy="307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50">
              <a:lnSpc>
                <a:spcPct val="90000"/>
              </a:lnSpc>
              <a:defRPr/>
            </a:pPr>
            <a:r>
              <a:rPr lang="" alt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教练</a:t>
            </a:r>
            <a:endParaRPr lang="" alt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7"/>
          <p:cNvGrpSpPr/>
          <p:nvPr/>
        </p:nvGrpSpPr>
        <p:grpSpPr bwMode="auto">
          <a:xfrm>
            <a:off x="7281084" y="453776"/>
            <a:ext cx="720000" cy="720000"/>
            <a:chOff x="2728026" y="70"/>
            <a:chExt cx="1310630" cy="1506471"/>
          </a:xfrm>
          <a:solidFill>
            <a:srgbClr val="960E0E"/>
          </a:solidFill>
        </p:grpSpPr>
        <p:sp>
          <p:nvSpPr>
            <p:cNvPr id="32" name="Шестиугольник 31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Шестиугольник 4"/>
            <p:cNvSpPr txBox="1"/>
            <p:nvPr/>
          </p:nvSpPr>
          <p:spPr>
            <a:xfrm>
              <a:off x="2737291" y="235257"/>
              <a:ext cx="1297797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</a:rPr>
                <a:t>20</a:t>
              </a:r>
            </a:p>
          </p:txBody>
        </p:sp>
      </p:grpSp>
      <p:grpSp>
        <p:nvGrpSpPr>
          <p:cNvPr id="6" name="Группа 9"/>
          <p:cNvGrpSpPr/>
          <p:nvPr/>
        </p:nvGrpSpPr>
        <p:grpSpPr bwMode="auto">
          <a:xfrm>
            <a:off x="6566173" y="461724"/>
            <a:ext cx="720000" cy="736701"/>
            <a:chOff x="1312546" y="71"/>
            <a:chExt cx="1310630" cy="1541414"/>
          </a:xfrm>
          <a:solidFill>
            <a:srgbClr val="20694C"/>
          </a:solidFill>
        </p:grpSpPr>
        <p:sp>
          <p:nvSpPr>
            <p:cNvPr id="36" name="Шестиугольник 35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Шестиугольник 8"/>
            <p:cNvSpPr txBox="1"/>
            <p:nvPr/>
          </p:nvSpPr>
          <p:spPr>
            <a:xfrm>
              <a:off x="1517478" y="505389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200"/>
                </a:lnSpc>
                <a:defRPr/>
              </a:pPr>
              <a:r>
                <a:rPr lang="ru-RU" sz="2400" b="1" dirty="0">
                  <a:solidFill>
                    <a:srgbClr val="FFFFFF"/>
                  </a:solidFill>
                </a:rPr>
                <a:t>8</a:t>
              </a:r>
            </a:p>
          </p:txBody>
        </p:sp>
      </p:grpSp>
      <p:grpSp>
        <p:nvGrpSpPr>
          <p:cNvPr id="12" name="Группа 7"/>
          <p:cNvGrpSpPr/>
          <p:nvPr/>
        </p:nvGrpSpPr>
        <p:grpSpPr bwMode="auto">
          <a:xfrm>
            <a:off x="6921045" y="987654"/>
            <a:ext cx="721604" cy="720000"/>
            <a:chOff x="2728026" y="70"/>
            <a:chExt cx="1313549" cy="1506471"/>
          </a:xfrm>
          <a:solidFill>
            <a:srgbClr val="960E0E"/>
          </a:solidFill>
        </p:grpSpPr>
        <p:sp>
          <p:nvSpPr>
            <p:cNvPr id="39" name="Шестиугольник 38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Шестиугольник 4"/>
            <p:cNvSpPr txBox="1"/>
            <p:nvPr/>
          </p:nvSpPr>
          <p:spPr>
            <a:xfrm>
              <a:off x="2737362" y="235257"/>
              <a:ext cx="1304213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rgbClr val="FFFFFF"/>
                  </a:solidFill>
                </a:rPr>
                <a:t>30</a:t>
              </a:r>
            </a:p>
          </p:txBody>
        </p:sp>
      </p:grpSp>
      <p:grpSp>
        <p:nvGrpSpPr>
          <p:cNvPr id="13" name="Группа 9"/>
          <p:cNvGrpSpPr/>
          <p:nvPr/>
        </p:nvGrpSpPr>
        <p:grpSpPr bwMode="auto">
          <a:xfrm>
            <a:off x="6201044" y="987654"/>
            <a:ext cx="720000" cy="720000"/>
            <a:chOff x="1312546" y="71"/>
            <a:chExt cx="1310630" cy="1506471"/>
          </a:xfrm>
          <a:solidFill>
            <a:srgbClr val="20694C"/>
          </a:solidFill>
        </p:grpSpPr>
        <p:sp>
          <p:nvSpPr>
            <p:cNvPr id="42" name="Шестиугольник 4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Шестиугольник 8"/>
            <p:cNvSpPr txBox="1"/>
            <p:nvPr/>
          </p:nvSpPr>
          <p:spPr>
            <a:xfrm>
              <a:off x="1517478" y="762249"/>
              <a:ext cx="900761" cy="74339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000"/>
                </a:lnSpc>
                <a:defRPr/>
              </a:pPr>
              <a:r>
                <a:rPr lang="ru-RU" sz="2400" b="1" dirty="0">
                  <a:solidFill>
                    <a:srgbClr val="FFFFFF"/>
                  </a:solidFill>
                </a:rPr>
                <a:t>600</a:t>
              </a:r>
            </a:p>
          </p:txBody>
        </p:sp>
      </p:grpSp>
      <p:sp>
        <p:nvSpPr>
          <p:cNvPr id="44" name="TextBox 43"/>
          <p:cNvSpPr txBox="1"/>
          <p:nvPr/>
        </p:nvSpPr>
        <p:spPr bwMode="auto">
          <a:xfrm>
            <a:off x="5292080" y="1167674"/>
            <a:ext cx="908963" cy="32403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algn="r" defTabSz="400050">
              <a:lnSpc>
                <a:spcPct val="90000"/>
              </a:lnSpc>
              <a:defRPr/>
            </a:pPr>
            <a:r>
              <a:rPr lang="" alt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学生 	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5148064" y="622614"/>
            <a:ext cx="1395413" cy="3958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algn="r" defTabSz="400050">
              <a:lnSpc>
                <a:spcPts val="900"/>
              </a:lnSpc>
              <a:defRPr/>
            </a:pPr>
            <a:r>
              <a:rPr lang="ru-RU" alt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新计划和培训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347614"/>
            <a:ext cx="2880320" cy="39639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主要合作伙伴</a:t>
            </a:r>
            <a:r>
              <a:rPr lang="" altLang="ru-RU" sz="1400" b="1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：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7654"/>
            <a:ext cx="2736304" cy="1296144"/>
          </a:xfrm>
          <a:prstGeom prst="roundRect">
            <a:avLst/>
          </a:prstGeom>
          <a:solidFill>
            <a:srgbClr val="E6E6E6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2880" algn="ctr"/>
            <a:r>
              <a:rPr lang="" altLang="ru-RU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新西伯利亚洲</a:t>
            </a:r>
          </a:p>
          <a:p>
            <a:pPr indent="182880" algn="ctr"/>
            <a:r>
              <a:rPr lang="" altLang="ru-RU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投资发展公司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491880" y="1744006"/>
            <a:ext cx="5328592" cy="1246121"/>
          </a:xfrm>
          <a:prstGeom prst="roundRect">
            <a:avLst/>
          </a:prstGeom>
          <a:solidFill>
            <a:srgbClr val="E6E6E6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ts val="11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</a:t>
            </a:r>
            <a:r>
              <a:rPr lang="" alt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契卡洛夫</a:t>
            </a: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工厂</a:t>
            </a:r>
          </a:p>
          <a:p>
            <a:pPr marL="171450" indent="-171450">
              <a:lnSpc>
                <a:spcPts val="11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新西伯利亚飞机维修厂</a:t>
            </a:r>
          </a:p>
          <a:p>
            <a:pPr marL="171450" indent="-171450">
              <a:lnSpc>
                <a:spcPts val="11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新西伯利亚化学浓缩厂）</a:t>
            </a:r>
          </a:p>
          <a:p>
            <a:pPr marL="171450" indent="-171450">
              <a:lnSpc>
                <a:spcPts val="11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ELSIB</a:t>
            </a: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科学工业协会公共联合股份公司</a:t>
            </a:r>
          </a:p>
          <a:p>
            <a:pPr marL="171450" indent="-171450">
              <a:lnSpc>
                <a:spcPts val="1100"/>
              </a:lnSpc>
              <a:spcAft>
                <a:spcPts val="200"/>
              </a:spcAft>
              <a:buFont typeface="Wingdings" panose="05000000000000000000" pitchFamily="2" charset="2"/>
              <a:buChar char="ü"/>
            </a:pP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新西伯利亚</a:t>
            </a:r>
            <a:r>
              <a:rPr lang="ru-RU" sz="120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测量仪器研究所工厂</a:t>
            </a:r>
          </a:p>
        </p:txBody>
      </p:sp>
      <p:sp>
        <p:nvSpPr>
          <p:cNvPr id="49" name="Пятиугольник 48"/>
          <p:cNvSpPr/>
          <p:nvPr/>
        </p:nvSpPr>
        <p:spPr>
          <a:xfrm>
            <a:off x="3480809" y="3167954"/>
            <a:ext cx="1811271" cy="648072"/>
          </a:xfrm>
          <a:prstGeom prst="homePlate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" altLang="ru-RU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吸引本校参与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292080" y="3147814"/>
            <a:ext cx="3528392" cy="561864"/>
          </a:xfrm>
          <a:prstGeom prst="roundRect">
            <a:avLst/>
          </a:prstGeom>
          <a:solidFill>
            <a:schemeClr val="bg1"/>
          </a:solidFill>
          <a:ln>
            <a:solidFill>
              <a:srgbClr val="96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" altLang="ru-RU" sz="12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国家项目：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提高生产力和支持就业</a:t>
            </a:r>
          </a:p>
          <a:p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财政拨款600亿卢布</a:t>
            </a:r>
            <a:endParaRPr lang="ru-RU" sz="1200" b="1" i="1" dirty="0">
              <a:solidFill>
                <a:schemeClr val="tx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292080" y="3954102"/>
            <a:ext cx="3528392" cy="561864"/>
          </a:xfrm>
          <a:prstGeom prst="roundRect">
            <a:avLst/>
          </a:prstGeom>
          <a:solidFill>
            <a:schemeClr val="bg1"/>
          </a:solidFill>
          <a:ln>
            <a:solidFill>
              <a:srgbClr val="96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" altLang="ru-RU" sz="12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优秀发展项目：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新西伯利亚洲“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提高生产力和支持就业”项目</a:t>
            </a:r>
            <a:endParaRPr lang="ru-RU" sz="1200" dirty="0">
              <a:solidFill>
                <a:schemeClr val="tx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41" name="Прямоугольник с одним скругленным углом 40"/>
          <p:cNvSpPr/>
          <p:nvPr/>
        </p:nvSpPr>
        <p:spPr>
          <a:xfrm flipV="1">
            <a:off x="0" y="0"/>
            <a:ext cx="9144000" cy="370318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8"/>
            <a:ext cx="618224" cy="339502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31591" y="86605"/>
            <a:ext cx="8511360" cy="27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新西伯利亚国立技术大学与区域合作伙伴的互动</a:t>
            </a:r>
          </a:p>
        </p:txBody>
      </p:sp>
      <p:sp>
        <p:nvSpPr>
          <p:cNvPr id="14" name="AutoShape 2" descr="ÐÐ°ÑÑÐ¸Ð½ÐºÐ¸ Ð¿Ð¾ Ð·Ð°Ð¿ÑÐ¾ÑÑ Ð ÐÐ¡Ð¢ÐÐ¥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"/>
          <p:cNvSpPr txBox="1"/>
          <p:nvPr/>
        </p:nvSpPr>
        <p:spPr>
          <a:xfrm>
            <a:off x="699598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8224" y="-20538"/>
            <a:ext cx="851136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НГТУ – основной поставщик высококвалифицированных кадров для приоритетных проектов региона</a:t>
            </a:r>
            <a:endParaRPr lang="ru-RU" sz="14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 flipV="1">
            <a:off x="0" y="-2326"/>
            <a:ext cx="9144000" cy="317024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/>
          <p:nvPr/>
        </p:nvSpPr>
        <p:spPr>
          <a:xfrm>
            <a:off x="618224" y="-3120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增材制造</a:t>
            </a:r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市场前景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618224" cy="339502"/>
          </a:xfrm>
          <a:prstGeom prst="rect">
            <a:avLst/>
          </a:prstGeom>
        </p:spPr>
      </p:pic>
      <p:pic>
        <p:nvPicPr>
          <p:cNvPr id="27" name="Picture 2" descr="ÐÐ°ÑÑÐ¸Ð½ÐºÐ¸ Ð¿Ð¾ Ð·Ð°Ð¿ÑÐ¾ÑÑ ÐÐ¸Ð¸ÑÐ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7132" r="24332" b="27584"/>
          <a:stretch>
            <a:fillRect/>
          </a:stretch>
        </p:blipFill>
        <p:spPr bwMode="auto">
          <a:xfrm>
            <a:off x="2372563" y="2892936"/>
            <a:ext cx="642942" cy="5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683032" y="3474244"/>
            <a:ext cx="2149098" cy="388620"/>
          </a:xfrm>
          <a:prstGeom prst="rect">
            <a:avLst/>
          </a:prstGeom>
        </p:spPr>
        <p:txBody>
          <a:bodyPr wrap="square" lIns="67117" tIns="33558" rIns="67117" bIns="33558">
            <a:spAutoFit/>
          </a:bodyPr>
          <a:lstStyle/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新西伯利亚创伤</a:t>
            </a:r>
            <a:r>
              <a:rPr lang="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与</a:t>
            </a:r>
          </a:p>
          <a:p>
            <a:pPr algn="ctr"/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骨科研究所</a:t>
            </a:r>
          </a:p>
        </p:txBody>
      </p:sp>
      <p:pic>
        <p:nvPicPr>
          <p:cNvPr id="29" name="Picture 4" descr="ÐÐ°ÑÑÐ¸Ð½ÐºÐ¸ Ð¿Ð¾ Ð·Ð°Ð¿ÑÐ¾ÑÑ Ð½ÑÐ²Ð· ÑÐ¾ÑÐ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4169"/>
            <a:ext cx="1643074" cy="46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179512" y="627534"/>
            <a:ext cx="3450890" cy="1036858"/>
            <a:chOff x="395536" y="699542"/>
            <a:chExt cx="6768752" cy="1036858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95536" y="699542"/>
              <a:ext cx="6768752" cy="1036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5536" y="700124"/>
              <a:ext cx="559900" cy="1036275"/>
            </a:xfrm>
            <a:prstGeom prst="rect">
              <a:avLst/>
            </a:prstGeom>
            <a:solidFill>
              <a:srgbClr val="20694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778348" y="746320"/>
              <a:ext cx="6264697" cy="737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" alt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新西伯利亚国立技术大学已</a:t>
              </a:r>
              <a:r>
                <a:rPr 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被纳入</a:t>
              </a:r>
            </a:p>
            <a:p>
              <a:pPr algn="ctr"/>
              <a:r>
                <a:rPr 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俄罗斯联邦技术委员会标准化</a:t>
              </a:r>
            </a:p>
            <a:p>
              <a:pPr algn="ctr"/>
              <a:r>
                <a:rPr 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TC 182“</a:t>
              </a:r>
              <a:r>
                <a:rPr lang="" alt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增材制造</a:t>
              </a:r>
              <a:r>
                <a:rPr 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”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86114" y="1741123"/>
            <a:ext cx="3450890" cy="1036858"/>
            <a:chOff x="395536" y="699542"/>
            <a:chExt cx="6768752" cy="1036858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95536" y="699542"/>
              <a:ext cx="6768752" cy="10368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5536" y="700124"/>
              <a:ext cx="559900" cy="1036275"/>
            </a:xfrm>
            <a:prstGeom prst="rect">
              <a:avLst/>
            </a:prstGeom>
            <a:solidFill>
              <a:srgbClr val="20694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95536" y="782876"/>
              <a:ext cx="50405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78348" y="818075"/>
              <a:ext cx="6264697" cy="783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4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ru-RU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新西伯利亚国立技术大学</a:t>
              </a:r>
              <a:r>
                <a:rPr lang="" altLang="en-US" sz="1400" dirty="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：</a:t>
              </a:r>
              <a:endParaRPr lang="en-US" altLang="ru-RU" sz="1400" dirty="0">
                <a:solidFill>
                  <a:srgbClr val="30303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endParaRPr>
            </a:p>
            <a:p>
              <a:pPr algn="ctr" fontAlgn="auto">
                <a:lnSpc>
                  <a:spcPts val="1400"/>
                </a:lnSpc>
                <a:spcAft>
                  <a:spcPts val="600"/>
                </a:spcAft>
              </a:pPr>
              <a:r>
                <a:rPr lang="ru-RU" sz="140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纳米工业产品自愿认证体系的</a:t>
              </a:r>
            </a:p>
            <a:p>
              <a:pPr algn="ctr" fontAlgn="auto">
                <a:lnSpc>
                  <a:spcPts val="1400"/>
                </a:lnSpc>
                <a:spcAft>
                  <a:spcPts val="600"/>
                </a:spcAft>
              </a:pPr>
              <a:r>
                <a:rPr lang="ru-RU" sz="140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地</a:t>
              </a:r>
              <a:r>
                <a:rPr lang="" altLang="ru-RU" sz="140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区性认证</a:t>
              </a:r>
              <a:r>
                <a:rPr lang="ru-RU" sz="1400">
                  <a:solidFill>
                    <a:srgbClr val="303030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部门</a:t>
              </a:r>
              <a:endParaRPr lang="ru-RU" sz="1400">
                <a:solidFill>
                  <a:srgbClr val="30303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4917518" y="4111128"/>
            <a:ext cx="1440160" cy="429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560285" y="3539790"/>
            <a:ext cx="849630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新西伯利亚</a:t>
            </a:r>
          </a:p>
          <a:p>
            <a:pPr algn="ctr"/>
            <a:r>
              <a:rPr lang="" altLang="ru-RU" sz="1050" dirty="0">
                <a:latin typeface="Arial" panose="020B0604020202020204" pitchFamily="34" charset="0"/>
                <a:cs typeface="Arial" panose="020B0604020202020204" pitchFamily="34" charset="0"/>
              </a:rPr>
              <a:t>电子真空厂</a:t>
            </a:r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4067943" y="2730953"/>
            <a:ext cx="4914719" cy="541340"/>
          </a:xfrm>
          <a:prstGeom prst="rect">
            <a:avLst/>
          </a:prstGeom>
          <a:solidFill>
            <a:srgbClr val="960E0E"/>
          </a:solidFill>
          <a:ln w="9525" cap="flat" cmpd="sng" algn="ctr">
            <a:solidFill>
              <a:srgbClr val="960E0E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705">
              <a:lnSpc>
                <a:spcPct val="90000"/>
              </a:lnSpc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8"/>
          <p:cNvSpPr>
            <a:spLocks noChangeArrowheads="1"/>
          </p:cNvSpPr>
          <p:nvPr/>
        </p:nvSpPr>
        <p:spPr bwMode="auto">
          <a:xfrm>
            <a:off x="4067943" y="442110"/>
            <a:ext cx="4906805" cy="541340"/>
          </a:xfrm>
          <a:prstGeom prst="rect">
            <a:avLst/>
          </a:prstGeom>
          <a:solidFill>
            <a:srgbClr val="20694C"/>
          </a:solidFill>
          <a:ln w="9525" cap="flat" cmpd="sng" algn="ctr">
            <a:solidFill>
              <a:srgbClr val="20694C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t" rotWithShape="0">
              <a:srgbClr val="000000">
                <a:alpha val="26667"/>
              </a:srgbClr>
            </a:outerShdw>
          </a:effectLst>
        </p:spPr>
        <p:txBody>
          <a:bodyPr lIns="82124" tIns="41061" rIns="82124" bIns="41061" anchor="ctr"/>
          <a:lstStyle/>
          <a:p>
            <a:pPr algn="ctr" defTabSz="814705">
              <a:lnSpc>
                <a:spcPct val="90000"/>
              </a:lnSpc>
              <a:defRPr/>
            </a:pP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46762" y="524856"/>
            <a:ext cx="165611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" altLang="ru-RU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打印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Oval 27"/>
          <p:cNvSpPr>
            <a:spLocks noChangeArrowheads="1"/>
          </p:cNvSpPr>
          <p:nvPr/>
        </p:nvSpPr>
        <p:spPr bwMode="auto">
          <a:xfrm>
            <a:off x="4834072" y="3646654"/>
            <a:ext cx="4000528" cy="245110"/>
          </a:xfrm>
          <a:prstGeom prst="rect">
            <a:avLst/>
          </a:prstGeom>
          <a:noFill/>
          <a:effectLst/>
        </p:spPr>
        <p:txBody>
          <a:bodyPr wrap="square" lIns="67117" tIns="33558" rIns="67117" bIns="33558" anchor="ctr">
            <a:spAutoFit/>
          </a:bodyPr>
          <a:lstStyle/>
          <a:p>
            <a:pPr defTabSz="554355" eaLnBrk="0" fontAlgn="base" hangingPunct="0">
              <a:lnSpc>
                <a:spcPts val="1400"/>
              </a:lnSpc>
              <a:spcBef>
                <a:spcPct val="0"/>
              </a:spcBef>
              <a:defRPr/>
            </a:pPr>
            <a:r>
              <a:rPr lang="ru-RU" sz="1400" kern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金属丝生产技术</a:t>
            </a:r>
            <a:r>
              <a:rPr lang="" altLang="ru-RU" sz="1400" kern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研发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870108" y="4093966"/>
            <a:ext cx="4143404" cy="27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4355" eaLnBrk="0" fontAlgn="base" hangingPunct="0">
              <a:lnSpc>
                <a:spcPts val="1400"/>
              </a:lnSpc>
              <a:spcBef>
                <a:spcPct val="0"/>
              </a:spcBef>
              <a:defRPr/>
            </a:pP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制得产品机械性能有所保障</a:t>
            </a:r>
          </a:p>
        </p:txBody>
      </p: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4628413" y="1189329"/>
            <a:ext cx="4643470" cy="259080"/>
          </a:xfrm>
          <a:prstGeom prst="rect">
            <a:avLst/>
          </a:prstGeom>
          <a:noFill/>
          <a:effectLst/>
        </p:spPr>
        <p:txBody>
          <a:bodyPr wrap="square" lIns="67117" tIns="33558" rIns="67117" bIns="33558" anchor="ctr">
            <a:spAutoFit/>
          </a:bodyPr>
          <a:lstStyle/>
          <a:p>
            <a:pPr defTabSz="55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结构性元件</a:t>
            </a:r>
            <a:r>
              <a:rPr lang="en-US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成功制造</a:t>
            </a:r>
          </a:p>
        </p:txBody>
      </p:sp>
      <p:sp>
        <p:nvSpPr>
          <p:cNvPr id="69" name="Oval 27"/>
          <p:cNvSpPr>
            <a:spLocks noChangeArrowheads="1"/>
          </p:cNvSpPr>
          <p:nvPr/>
        </p:nvSpPr>
        <p:spPr bwMode="auto">
          <a:xfrm>
            <a:off x="4628413" y="1892949"/>
            <a:ext cx="4000528" cy="259080"/>
          </a:xfrm>
          <a:prstGeom prst="rect">
            <a:avLst/>
          </a:prstGeom>
          <a:noFill/>
          <a:effectLst/>
        </p:spPr>
        <p:txBody>
          <a:bodyPr wrap="square" lIns="67117" tIns="33558" rIns="67117" bIns="33558" anchor="ctr">
            <a:spAutoFit/>
          </a:bodyPr>
          <a:lstStyle/>
          <a:p>
            <a:pPr defTabSz="55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节点移动表</a:t>
            </a: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已设计完成</a:t>
            </a:r>
          </a:p>
        </p:txBody>
      </p:sp>
      <p:sp>
        <p:nvSpPr>
          <p:cNvPr id="71" name="Oval 27"/>
          <p:cNvSpPr>
            <a:spLocks noChangeArrowheads="1"/>
          </p:cNvSpPr>
          <p:nvPr/>
        </p:nvSpPr>
        <p:spPr bwMode="auto">
          <a:xfrm>
            <a:off x="4628413" y="1538205"/>
            <a:ext cx="4071966" cy="259080"/>
          </a:xfrm>
          <a:prstGeom prst="rect">
            <a:avLst/>
          </a:prstGeom>
          <a:noFill/>
          <a:effectLst/>
        </p:spPr>
        <p:txBody>
          <a:bodyPr wrap="square" lIns="67117" tIns="33558" rIns="67117" bIns="33558" anchor="ctr">
            <a:spAutoFit/>
          </a:bodyPr>
          <a:lstStyle/>
          <a:p>
            <a:pPr defTabSz="55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软件已开发完成</a:t>
            </a:r>
          </a:p>
        </p:txBody>
      </p:sp>
      <p:sp>
        <p:nvSpPr>
          <p:cNvPr id="73" name="Oval 27"/>
          <p:cNvSpPr>
            <a:spLocks noChangeArrowheads="1"/>
          </p:cNvSpPr>
          <p:nvPr/>
        </p:nvSpPr>
        <p:spPr bwMode="auto">
          <a:xfrm>
            <a:off x="4649919" y="2299628"/>
            <a:ext cx="4857752" cy="259080"/>
          </a:xfrm>
          <a:prstGeom prst="rect">
            <a:avLst/>
          </a:prstGeom>
          <a:noFill/>
          <a:effectLst/>
        </p:spPr>
        <p:txBody>
          <a:bodyPr wrap="square" lIns="67117" tIns="33558" rIns="67117" bIns="33558" anchor="ctr">
            <a:spAutoFit/>
          </a:bodyPr>
          <a:lstStyle/>
          <a:p>
            <a:pPr defTabSz="554355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自动化系统</a:t>
            </a: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不间断电源</a:t>
            </a:r>
            <a:r>
              <a:rPr lang="" altLang="ru-RU" sz="1400" kern="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系统已研发完成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520573" y="502623"/>
            <a:ext cx="2862522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粉末金属材料</a:t>
            </a:r>
            <a:endParaRPr lang="ru-RU" sz="1050" b="1" dirty="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  <a:p>
            <a:r>
              <a:rPr lang="ru-RU" sz="105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激光烧结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6420382" y="487613"/>
            <a:ext cx="0" cy="3925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77" name="Группа 76"/>
          <p:cNvGrpSpPr/>
          <p:nvPr/>
        </p:nvGrpSpPr>
        <p:grpSpPr>
          <a:xfrm>
            <a:off x="4303657" y="1181145"/>
            <a:ext cx="279624" cy="279624"/>
            <a:chOff x="691976" y="1335284"/>
            <a:chExt cx="279624" cy="279624"/>
          </a:xfrm>
        </p:grpSpPr>
        <p:sp>
          <p:nvSpPr>
            <p:cNvPr id="78" name="Овал 77"/>
            <p:cNvSpPr/>
            <p:nvPr/>
          </p:nvSpPr>
          <p:spPr>
            <a:xfrm>
              <a:off x="691976" y="1335284"/>
              <a:ext cx="279624" cy="279624"/>
            </a:xfrm>
            <a:prstGeom prst="ellipse">
              <a:avLst/>
            </a:prstGeom>
            <a:solidFill>
              <a:srgbClr val="206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57" y="1419622"/>
              <a:ext cx="158462" cy="118590"/>
            </a:xfrm>
            <a:prstGeom prst="rect">
              <a:avLst/>
            </a:prstGeom>
          </p:spPr>
        </p:pic>
      </p:grpSp>
      <p:sp>
        <p:nvSpPr>
          <p:cNvPr id="84" name="Прямоугольник 83"/>
          <p:cNvSpPr/>
          <p:nvPr/>
        </p:nvSpPr>
        <p:spPr>
          <a:xfrm>
            <a:off x="6720116" y="2849500"/>
            <a:ext cx="2551767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电子束</a:t>
            </a:r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式</a:t>
            </a:r>
          </a:p>
        </p:txBody>
      </p:sp>
      <p:sp>
        <p:nvSpPr>
          <p:cNvPr id="86" name="Овал 85"/>
          <p:cNvSpPr/>
          <p:nvPr/>
        </p:nvSpPr>
        <p:spPr>
          <a:xfrm>
            <a:off x="4371041" y="3555787"/>
            <a:ext cx="369888" cy="369888"/>
          </a:xfrm>
          <a:prstGeom prst="ellipse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вал 86"/>
          <p:cNvSpPr/>
          <p:nvPr/>
        </p:nvSpPr>
        <p:spPr>
          <a:xfrm>
            <a:off x="4368757" y="4063867"/>
            <a:ext cx="369888" cy="369888"/>
          </a:xfrm>
          <a:prstGeom prst="ellipse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Группа 87"/>
          <p:cNvGrpSpPr/>
          <p:nvPr/>
        </p:nvGrpSpPr>
        <p:grpSpPr>
          <a:xfrm>
            <a:off x="4303657" y="1531062"/>
            <a:ext cx="279624" cy="279624"/>
            <a:chOff x="691976" y="1335284"/>
            <a:chExt cx="279624" cy="279624"/>
          </a:xfrm>
        </p:grpSpPr>
        <p:sp>
          <p:nvSpPr>
            <p:cNvPr id="89" name="Овал 88"/>
            <p:cNvSpPr/>
            <p:nvPr/>
          </p:nvSpPr>
          <p:spPr>
            <a:xfrm>
              <a:off x="691976" y="1335284"/>
              <a:ext cx="279624" cy="279624"/>
            </a:xfrm>
            <a:prstGeom prst="ellipse">
              <a:avLst/>
            </a:prstGeom>
            <a:solidFill>
              <a:srgbClr val="206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57" y="1419622"/>
              <a:ext cx="158462" cy="118590"/>
            </a:xfrm>
            <a:prstGeom prst="rect">
              <a:avLst/>
            </a:prstGeom>
          </p:spPr>
        </p:pic>
      </p:grpSp>
      <p:grpSp>
        <p:nvGrpSpPr>
          <p:cNvPr id="91" name="Группа 90"/>
          <p:cNvGrpSpPr/>
          <p:nvPr/>
        </p:nvGrpSpPr>
        <p:grpSpPr>
          <a:xfrm>
            <a:off x="4303657" y="1882676"/>
            <a:ext cx="279624" cy="279624"/>
            <a:chOff x="691976" y="1335284"/>
            <a:chExt cx="279624" cy="279624"/>
          </a:xfrm>
        </p:grpSpPr>
        <p:sp>
          <p:nvSpPr>
            <p:cNvPr id="92" name="Овал 91"/>
            <p:cNvSpPr/>
            <p:nvPr/>
          </p:nvSpPr>
          <p:spPr>
            <a:xfrm>
              <a:off x="691976" y="1335284"/>
              <a:ext cx="279624" cy="279624"/>
            </a:xfrm>
            <a:prstGeom prst="ellipse">
              <a:avLst/>
            </a:prstGeom>
            <a:solidFill>
              <a:srgbClr val="206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57" y="1419622"/>
              <a:ext cx="158462" cy="118590"/>
            </a:xfrm>
            <a:prstGeom prst="rect">
              <a:avLst/>
            </a:prstGeom>
          </p:spPr>
        </p:pic>
      </p:grpSp>
      <p:grpSp>
        <p:nvGrpSpPr>
          <p:cNvPr id="96" name="Группа 95"/>
          <p:cNvGrpSpPr/>
          <p:nvPr/>
        </p:nvGrpSpPr>
        <p:grpSpPr>
          <a:xfrm>
            <a:off x="4303657" y="2285535"/>
            <a:ext cx="279624" cy="279624"/>
            <a:chOff x="691976" y="1335284"/>
            <a:chExt cx="279624" cy="279624"/>
          </a:xfrm>
        </p:grpSpPr>
        <p:sp>
          <p:nvSpPr>
            <p:cNvPr id="98" name="Овал 97"/>
            <p:cNvSpPr/>
            <p:nvPr/>
          </p:nvSpPr>
          <p:spPr>
            <a:xfrm>
              <a:off x="691976" y="1335284"/>
              <a:ext cx="279624" cy="279624"/>
            </a:xfrm>
            <a:prstGeom prst="ellipse">
              <a:avLst/>
            </a:prstGeom>
            <a:solidFill>
              <a:srgbClr val="206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557" y="1419622"/>
              <a:ext cx="158462" cy="118590"/>
            </a:xfrm>
            <a:prstGeom prst="rect">
              <a:avLst/>
            </a:prstGeom>
          </p:spPr>
        </p:pic>
      </p:grpSp>
      <p:pic>
        <p:nvPicPr>
          <p:cNvPr id="100" name="Рисунок 9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79" y="3617219"/>
            <a:ext cx="247024" cy="247024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73" y="4125299"/>
            <a:ext cx="247024" cy="247024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4234692" y="2808941"/>
            <a:ext cx="223177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D</a:t>
            </a:r>
            <a:r>
              <a:rPr lang="" altLang="ru-RU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打印机</a:t>
            </a: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6575864" y="2776156"/>
            <a:ext cx="0" cy="4450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одним скругленным углом 2"/>
          <p:cNvSpPr/>
          <p:nvPr/>
        </p:nvSpPr>
        <p:spPr>
          <a:xfrm flipV="1">
            <a:off x="0" y="1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8224" cy="3395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6336"/>
            <a:ext cx="813690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Ключевые проблемы развития Новосибирской области*</a:t>
            </a:r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 flipV="1">
            <a:off x="0" y="1"/>
            <a:ext cx="9144000" cy="411509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8224" cy="339502"/>
          </a:xfrm>
          <a:prstGeom prst="rect">
            <a:avLst/>
          </a:prstGeom>
        </p:spPr>
      </p:pic>
      <p:sp>
        <p:nvSpPr>
          <p:cNvPr id="12" name="Hexagon"/>
          <p:cNvSpPr/>
          <p:nvPr/>
        </p:nvSpPr>
        <p:spPr>
          <a:xfrm>
            <a:off x="3261791" y="1652281"/>
            <a:ext cx="705791" cy="555799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" panose="020B0604020202020204"/>
              </a:rPr>
              <a:t>9</a:t>
            </a:r>
            <a:endParaRPr sz="24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 197"/>
          <p:cNvSpPr txBox="1"/>
          <p:nvPr/>
        </p:nvSpPr>
        <p:spPr>
          <a:xfrm>
            <a:off x="4388635" y="1606707"/>
            <a:ext cx="3876872" cy="597727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l">
              <a:lnSpc>
                <a:spcPct val="100000"/>
              </a:lnSpc>
            </a:pPr>
            <a:r>
              <a:rPr lang="ru-RU" sz="120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新西伯利亚地区经济的再工业化计划</a:t>
            </a:r>
          </a:p>
        </p:txBody>
      </p:sp>
      <p:sp>
        <p:nvSpPr>
          <p:cNvPr id="14" name="Text 201"/>
          <p:cNvSpPr txBox="1"/>
          <p:nvPr/>
        </p:nvSpPr>
        <p:spPr>
          <a:xfrm>
            <a:off x="4739835" y="2244292"/>
            <a:ext cx="3428348" cy="5465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128905" indent="-128905">
              <a:lnSpc>
                <a:spcPct val="80000"/>
              </a:lnSpc>
              <a:spcAft>
                <a:spcPts val="225"/>
              </a:spcAft>
            </a:pP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科学城2.0项目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(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“SKIF”</a:t>
            </a: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同步辐射源)</a:t>
            </a:r>
          </a:p>
        </p:txBody>
      </p:sp>
      <p:sp>
        <p:nvSpPr>
          <p:cNvPr id="15" name="Hexagon"/>
          <p:cNvSpPr/>
          <p:nvPr/>
        </p:nvSpPr>
        <p:spPr>
          <a:xfrm>
            <a:off x="3490075" y="2235006"/>
            <a:ext cx="716677" cy="555799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exagon"/>
          <p:cNvSpPr/>
          <p:nvPr/>
        </p:nvSpPr>
        <p:spPr>
          <a:xfrm>
            <a:off x="3008192" y="3427732"/>
            <a:ext cx="728855" cy="555799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27000" tIns="0" rIns="27000" bIns="0" rtlCol="0" anchor="ctr"/>
          <a:lstStyle/>
          <a:p>
            <a:pPr algn="ctr"/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201"/>
          <p:cNvSpPr txBox="1"/>
          <p:nvPr/>
        </p:nvSpPr>
        <p:spPr>
          <a:xfrm>
            <a:off x="4655388" y="2937548"/>
            <a:ext cx="3112279" cy="546513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128905" indent="-128905">
              <a:lnSpc>
                <a:spcPct val="80000"/>
              </a:lnSpc>
              <a:spcAft>
                <a:spcPts val="225"/>
              </a:spcAft>
            </a:pP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“西伯利亚科学邦”科学生产集群</a:t>
            </a:r>
            <a:endParaRPr lang="" altLang="ru-RU" sz="12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19" name="Hexagon"/>
          <p:cNvSpPr/>
          <p:nvPr/>
        </p:nvSpPr>
        <p:spPr>
          <a:xfrm>
            <a:off x="3286882" y="2838881"/>
            <a:ext cx="746222" cy="555799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"/>
          <p:cNvSpPr/>
          <p:nvPr/>
        </p:nvSpPr>
        <p:spPr>
          <a:xfrm>
            <a:off x="2593059" y="4013535"/>
            <a:ext cx="769181" cy="555799"/>
          </a:xfrm>
          <a:custGeom>
            <a:avLst/>
            <a:gdLst>
              <a:gd name="connsiteX0" fmla="*/ 939600 w 939600"/>
              <a:gd name="connsiteY0" fmla="*/ 469800 h 939600"/>
              <a:gd name="connsiteX1" fmla="*/ 704700 w 939600"/>
              <a:gd name="connsiteY1" fmla="*/ 876655 h 939600"/>
              <a:gd name="connsiteX2" fmla="*/ 234900 w 939600"/>
              <a:gd name="connsiteY2" fmla="*/ 876655 h 939600"/>
              <a:gd name="connsiteX3" fmla="*/ 0 w 939600"/>
              <a:gd name="connsiteY3" fmla="*/ 469800 h 939600"/>
              <a:gd name="connsiteX4" fmla="*/ 234900 w 939600"/>
              <a:gd name="connsiteY4" fmla="*/ 62941 h 939600"/>
              <a:gd name="connsiteX5" fmla="*/ 704700 w 939600"/>
              <a:gd name="connsiteY5" fmla="*/ 62941 h 939600"/>
              <a:gd name="connsiteX6" fmla="*/ 469800 w 939600"/>
              <a:gd name="connsiteY6" fmla="*/ 469800 h 939600"/>
              <a:gd name="rtt" fmla="*/ 65772 h 939600"/>
              <a:gd name="rtb" fmla="*/ 873828 h 93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rtt" r="r" b="rtb"/>
            <a:pathLst>
              <a:path w="939600" h="939600">
                <a:moveTo>
                  <a:pt x="939600" y="469800"/>
                </a:moveTo>
                <a:lnTo>
                  <a:pt x="704700" y="876655"/>
                </a:lnTo>
                <a:lnTo>
                  <a:pt x="234900" y="876655"/>
                </a:lnTo>
                <a:lnTo>
                  <a:pt x="0" y="469800"/>
                </a:lnTo>
                <a:lnTo>
                  <a:pt x="234900" y="62941"/>
                </a:lnTo>
                <a:lnTo>
                  <a:pt x="704700" y="62941"/>
                </a:lnTo>
                <a:lnTo>
                  <a:pt x="939600" y="469800"/>
                </a:lnTo>
                <a:close/>
              </a:path>
            </a:pathLst>
          </a:custGeom>
          <a:solidFill>
            <a:srgbClr val="20694C"/>
          </a:solidFill>
          <a:ln w="8100" cap="flat">
            <a:noFill/>
            <a:bevel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0000"/>
              </a:lnSpc>
            </a:pPr>
            <a:r>
              <a:rPr lang="ru-R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85359" y="667189"/>
            <a:ext cx="4979067" cy="314555"/>
          </a:xfrm>
          <a:prstGeom prst="round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" alt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团队成员均是联邦及地区级专家联合会的参与者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9816" y="3647933"/>
            <a:ext cx="3623225" cy="215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-128905">
              <a:lnSpc>
                <a:spcPct val="80000"/>
              </a:lnSpc>
              <a:spcAft>
                <a:spcPts val="225"/>
              </a:spcAft>
            </a:pP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</a:t>
            </a:r>
            <a:r>
              <a:rPr lang="" alt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洲</a:t>
            </a: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2030年</a:t>
            </a: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社会经济发展战略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90181" y="4210695"/>
            <a:ext cx="4016370" cy="2222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联邦</a:t>
            </a:r>
            <a:r>
              <a:rPr lang="" alt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级及</a:t>
            </a: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地区</a:t>
            </a:r>
            <a:r>
              <a:rPr lang="" alt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级</a:t>
            </a:r>
            <a:r>
              <a:rPr 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科学竞赛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71755"/>
            <a:ext cx="8316416" cy="2527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" altLang="ru-RU" sz="12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新西伯利亚国立技术大学：</a:t>
            </a:r>
            <a:r>
              <a:rPr lang="ru-RU" sz="12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地区科学技术发展战略</a:t>
            </a:r>
            <a:r>
              <a:rPr lang="" altLang="ru-RU" sz="12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制定</a:t>
            </a:r>
            <a:r>
              <a:rPr lang="ru-RU" sz="12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和实施的主要参与者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58033" y="427845"/>
            <a:ext cx="1046565" cy="2090072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2197017" y="2517549"/>
            <a:ext cx="1098122" cy="2196243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ÐÐ°ÑÑÐ¸Ð½ÐºÐ¸ Ð¿Ð¾ Ð·Ð°Ð¿ÑÐ¾ÑÑ Ð¸ÐºÐ¾Ð½ÐºÐ° ÑÐµÐ»Ð¾Ð²ÐµÐº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03" y="492382"/>
            <a:ext cx="664575" cy="6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3461672" y="435194"/>
            <a:ext cx="1066867" cy="2082723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420958" y="2517549"/>
            <a:ext cx="1098122" cy="2196243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379" y="1172086"/>
            <a:ext cx="792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专家数量</a:t>
            </a:r>
          </a:p>
        </p:txBody>
      </p:sp>
      <p:pic>
        <p:nvPicPr>
          <p:cNvPr id="1026" name="Picture 2" descr="http://www.nstu.ru/pic/fotobank/NSTU_b53125_153560832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0" r="472"/>
          <a:stretch>
            <a:fillRect/>
          </a:stretch>
        </p:blipFill>
        <p:spPr bwMode="auto">
          <a:xfrm>
            <a:off x="170305" y="929140"/>
            <a:ext cx="2291529" cy="151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349" y="2522415"/>
            <a:ext cx="2291529" cy="1592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059" y="486965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4283968" y="555526"/>
            <a:ext cx="4392488" cy="271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" altLang="ru-RU" sz="1200" b="1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国际项目</a:t>
            </a:r>
          </a:p>
          <a:p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ERASMUS +, Capacity Building in Higher Education </a:t>
            </a:r>
          </a:p>
          <a:p>
            <a:pPr indent="0">
              <a:buNone/>
            </a:pP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“使用可视化建模环境和开放式学习平台培训工程师的新策略”</a:t>
            </a:r>
          </a:p>
          <a:p>
            <a:pPr indent="0">
              <a:buNone/>
            </a:pP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ERASMUS+ Program: KA 1-Mobility for learners and staff-Higher education students and staff mobility</a:t>
            </a:r>
            <a:endParaRPr lang="ru-RU" sz="1100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ERASMUS+ Program: KA 1-Mobility for learners and staff-Higher education students and staff mobility </a:t>
            </a:r>
            <a:endParaRPr lang="ru-RU" sz="1100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«</a:t>
            </a:r>
            <a:r>
              <a:rPr lang="en-US" sz="1100" dirty="0" err="1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ERA.Net</a:t>
            </a: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RUS Plus Call 2017»</a:t>
            </a:r>
            <a:r>
              <a:rPr lang="" alt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框架下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«</a:t>
            </a: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I see you- Self-learning Robot Assistant System» 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в рамках проекта</a:t>
            </a:r>
          </a:p>
          <a:p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ERASMUS +, Capacity Building in Higher Education «SMARTCITY: Innovative Approach Towards a Master Program on Smart Cities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  <a:r>
              <a:rPr lang="en-US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Technologies». </a:t>
            </a:r>
          </a:p>
          <a:p>
            <a:pPr indent="0">
              <a:buNone/>
            </a:pP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合作伙伴院校：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保加利亚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拉脱维亚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俄罗斯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哈萨克斯坦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蒙古</a:t>
            </a:r>
            <a:endParaRPr lang="ru-RU" altLang="ru-RU" sz="1400" dirty="0">
              <a:solidFill>
                <a:srgbClr val="A5002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14341" name="Прямоугольник 1"/>
          <p:cNvSpPr>
            <a:spLocks noChangeArrowheads="1"/>
          </p:cNvSpPr>
          <p:nvPr/>
        </p:nvSpPr>
        <p:spPr bwMode="auto">
          <a:xfrm>
            <a:off x="1385888" y="2566987"/>
            <a:ext cx="34290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90033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</a:pPr>
            <a:endParaRPr lang="ru-RU" altLang="ru-RU" sz="1350"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9113" y="3390260"/>
            <a:ext cx="3254775" cy="521970"/>
          </a:xfrm>
          <a:prstGeom prst="rect">
            <a:avLst/>
          </a:prstGeom>
          <a:solidFill>
            <a:srgbClr val="960E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与捷克</a:t>
            </a:r>
            <a:r>
              <a:rPr lang="" alt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、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波兰</a:t>
            </a:r>
            <a:r>
              <a:rPr lang="" alt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、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意大利</a:t>
            </a:r>
            <a:r>
              <a:rPr lang="" alt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、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芬兰</a:t>
            </a:r>
            <a:r>
              <a:rPr lang="" alt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、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哈萨克斯坦等国家合作开展网络教育计划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55526"/>
            <a:ext cx="3672408" cy="200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/>
            </a:pPr>
            <a:r>
              <a:rPr lang="" altLang="ru-RU" sz="1200" b="1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国际项目</a:t>
            </a:r>
          </a:p>
          <a:p>
            <a:pPr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/>
            </a:pP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国际暑期学校“电子技术设备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及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系统的管理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与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自动化”</a:t>
            </a:r>
          </a:p>
          <a:p>
            <a:pPr indent="0"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None/>
              <a:defRPr/>
            </a:pP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（意大利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俄罗斯）</a:t>
            </a:r>
          </a:p>
          <a:p>
            <a:pPr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2018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第9届DAAD国际材料科学暑期学校</a:t>
            </a:r>
          </a:p>
          <a:p>
            <a:pPr indent="0"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None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（德国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白俄罗斯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俄罗斯）</a:t>
            </a:r>
          </a:p>
          <a:p>
            <a:pPr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计算机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信息教育技术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国际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暑期学校</a:t>
            </a:r>
          </a:p>
          <a:p>
            <a:pPr indent="0"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None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（德国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蒙古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俄罗斯）</a:t>
            </a:r>
          </a:p>
          <a:p>
            <a:pPr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Font typeface="Wingdings" panose="05000000000000000000" pitchFamily="2" charset="2"/>
              <a:buChar char="§"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中国专家暑期学校“水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资源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管理”</a:t>
            </a:r>
          </a:p>
          <a:p>
            <a:pPr indent="0">
              <a:lnSpc>
                <a:spcPct val="107000"/>
              </a:lnSpc>
              <a:spcBef>
                <a:spcPct val="20000"/>
              </a:spcBef>
              <a:buClr>
                <a:srgbClr val="990033"/>
              </a:buClr>
              <a:buNone/>
              <a:defRPr/>
            </a:pP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（中国</a:t>
            </a:r>
            <a:r>
              <a:rPr lang="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俄罗斯）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 flipV="1">
            <a:off x="0" y="1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8224" cy="3395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27584" y="16336"/>
            <a:ext cx="813690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Ключевые проблемы развития Новосибирской области*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 flipV="1">
            <a:off x="0" y="1"/>
            <a:ext cx="9144000" cy="411509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18224" cy="33950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8225" y="61211"/>
            <a:ext cx="8316416" cy="2838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" altLang="ru-RU" sz="1400" b="1" cap="all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国际参与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76432" y="3466850"/>
            <a:ext cx="3599891" cy="275590"/>
          </a:xfrm>
          <a:prstGeom prst="rect">
            <a:avLst/>
          </a:prstGeom>
          <a:solidFill>
            <a:srgbClr val="960E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" altLang="ru-RU" sz="12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位列俄罗斯第7（按留学生数量排名）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6433" y="3867314"/>
            <a:ext cx="3599891" cy="521970"/>
          </a:xfrm>
          <a:prstGeom prst="rect">
            <a:avLst/>
          </a:prstGeom>
          <a:solidFill>
            <a:srgbClr val="960E0E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" alt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新西伯利亚国立技术大学：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“俄罗斯教育出口”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联盟</a:t>
            </a:r>
            <a:r>
              <a:rPr lang="ru-RU" sz="14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参与者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с одним скругленным углом 46"/>
          <p:cNvSpPr/>
          <p:nvPr/>
        </p:nvSpPr>
        <p:spPr>
          <a:xfrm flipV="1">
            <a:off x="-2370" y="-16363"/>
            <a:ext cx="9144000" cy="317024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898519" y="2184759"/>
            <a:ext cx="4553296" cy="1180161"/>
          </a:xfrm>
        </p:spPr>
        <p:txBody>
          <a:bodyPr>
            <a:normAutofit/>
          </a:bodyPr>
          <a:lstStyle/>
          <a:p>
            <a:pPr marL="176530" indent="-176530"/>
            <a:r>
              <a:rPr lang="ru-RU" sz="1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2017-2018西伯利亚联邦区高等教育机构</a:t>
            </a:r>
            <a:br>
              <a:rPr lang="ru-RU" sz="1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</a:br>
            <a:r>
              <a:rPr lang="ru-RU" sz="1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残疾人培训教育</a:t>
            </a:r>
            <a:r>
              <a:rPr lang="ru-RU" sz="1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资源</a:t>
            </a:r>
            <a:r>
              <a:rPr lang="ru-RU" sz="1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中心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2530624" cy="479822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9"/>
          <p:cNvGrpSpPr/>
          <p:nvPr/>
        </p:nvGrpSpPr>
        <p:grpSpPr bwMode="auto">
          <a:xfrm>
            <a:off x="77965" y="592064"/>
            <a:ext cx="1506548" cy="1449673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12" name="Шестиугольник 1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8"/>
            <p:cNvSpPr txBox="1"/>
            <p:nvPr/>
          </p:nvSpPr>
          <p:spPr>
            <a:xfrm>
              <a:off x="1517478" y="235259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200"/>
                </a:lnSpc>
                <a:defRPr/>
              </a:pPr>
              <a:endParaRPr lang="ru-RU" sz="20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Группа 9"/>
          <p:cNvGrpSpPr/>
          <p:nvPr/>
        </p:nvGrpSpPr>
        <p:grpSpPr bwMode="auto">
          <a:xfrm>
            <a:off x="768498" y="1687372"/>
            <a:ext cx="1567193" cy="1484723"/>
            <a:chOff x="1196314" y="13335"/>
            <a:chExt cx="1310630" cy="1506471"/>
          </a:xfrm>
          <a:solidFill>
            <a:srgbClr val="20694C"/>
          </a:solidFill>
        </p:grpSpPr>
        <p:sp>
          <p:nvSpPr>
            <p:cNvPr id="15" name="Шестиугольник 14"/>
            <p:cNvSpPr/>
            <p:nvPr/>
          </p:nvSpPr>
          <p:spPr>
            <a:xfrm rot="5400000">
              <a:off x="1098393" y="111256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Шестиугольник 8"/>
            <p:cNvSpPr txBox="1"/>
            <p:nvPr/>
          </p:nvSpPr>
          <p:spPr>
            <a:xfrm>
              <a:off x="1226629" y="29126"/>
              <a:ext cx="1213959" cy="128912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defRPr/>
              </a:pPr>
              <a:endParaRPr lang="en-US" sz="1200" b="1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endParaRPr>
            </a:p>
            <a:p>
              <a:pPr algn="ctr" defTabSz="666750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残</a:t>
              </a:r>
              <a:r>
                <a:rPr lang="" alt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障</a:t>
              </a: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学生</a:t>
              </a:r>
            </a:p>
            <a:p>
              <a:pPr algn="ctr" defTabSz="666750"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助理</a:t>
              </a:r>
              <a:r>
                <a:rPr lang="" alt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陪伴</a:t>
              </a:r>
            </a:p>
          </p:txBody>
        </p:sp>
      </p:grpSp>
      <p:grpSp>
        <p:nvGrpSpPr>
          <p:cNvPr id="17" name="Группа 9"/>
          <p:cNvGrpSpPr/>
          <p:nvPr/>
        </p:nvGrpSpPr>
        <p:grpSpPr bwMode="auto">
          <a:xfrm>
            <a:off x="24992" y="2794833"/>
            <a:ext cx="1537408" cy="1506241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18" name="Шестиугольник 1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8"/>
            <p:cNvSpPr txBox="1"/>
            <p:nvPr/>
          </p:nvSpPr>
          <p:spPr>
            <a:xfrm>
              <a:off x="1364739" y="235258"/>
              <a:ext cx="118815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2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残</a:t>
              </a:r>
              <a:r>
                <a:rPr lang="" alt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障</a:t>
              </a: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学生</a:t>
              </a:r>
            </a:p>
            <a:p>
              <a:pPr algn="ctr" defTabSz="666750">
                <a:lnSpc>
                  <a:spcPts val="1200"/>
                </a:lnSpc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社会心理支持</a:t>
              </a:r>
            </a:p>
          </p:txBody>
        </p:sp>
      </p:grpSp>
      <p:grpSp>
        <p:nvGrpSpPr>
          <p:cNvPr id="20" name="Группа 9"/>
          <p:cNvGrpSpPr/>
          <p:nvPr/>
        </p:nvGrpSpPr>
        <p:grpSpPr bwMode="auto">
          <a:xfrm>
            <a:off x="1545739" y="2802144"/>
            <a:ext cx="1489310" cy="1491617"/>
            <a:chOff x="1306146" y="-589532"/>
            <a:chExt cx="1310630" cy="1506471"/>
          </a:xfrm>
          <a:solidFill>
            <a:srgbClr val="20694C"/>
          </a:solidFill>
        </p:grpSpPr>
        <p:sp>
          <p:nvSpPr>
            <p:cNvPr id="21" name="Шестиугольник 20"/>
            <p:cNvSpPr/>
            <p:nvPr/>
          </p:nvSpPr>
          <p:spPr>
            <a:xfrm rot="5400000">
              <a:off x="1208225" y="-49161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8"/>
            <p:cNvSpPr txBox="1"/>
            <p:nvPr/>
          </p:nvSpPr>
          <p:spPr>
            <a:xfrm>
              <a:off x="1344028" y="-491217"/>
              <a:ext cx="1199387" cy="132472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残</a:t>
              </a:r>
              <a:r>
                <a:rPr lang="" alt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障</a:t>
              </a: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学生</a:t>
              </a:r>
            </a:p>
            <a:p>
              <a:pPr algn="ctr" defTabSz="666750">
                <a:defRPr/>
              </a:pPr>
              <a:r>
                <a:rPr lang="" alt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学业深造</a:t>
              </a:r>
            </a:p>
            <a:p>
              <a:pPr algn="ctr" defTabSz="666750"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陪</a:t>
              </a:r>
              <a:r>
                <a:rPr lang="" alt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同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1850" y="990749"/>
            <a:ext cx="144388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残</a:t>
            </a:r>
            <a:r>
              <a:rPr lang="" altLang="ru-RU" sz="12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障</a:t>
            </a:r>
            <a:r>
              <a:rPr lang="ru-RU" sz="12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学生</a:t>
            </a:r>
          </a:p>
          <a:p>
            <a:pPr algn="ctr"/>
            <a:r>
              <a:rPr lang="" altLang="ru-RU" sz="12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就</a:t>
            </a:r>
            <a:r>
              <a:rPr lang="ru-RU" sz="12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业指导</a:t>
            </a:r>
          </a:p>
        </p:txBody>
      </p:sp>
      <p:grpSp>
        <p:nvGrpSpPr>
          <p:cNvPr id="24" name="Группа 7"/>
          <p:cNvGrpSpPr/>
          <p:nvPr/>
        </p:nvGrpSpPr>
        <p:grpSpPr bwMode="auto">
          <a:xfrm>
            <a:off x="1538196" y="605555"/>
            <a:ext cx="1504784" cy="1449673"/>
            <a:chOff x="2628276" y="69"/>
            <a:chExt cx="1379715" cy="1506471"/>
          </a:xfrm>
          <a:solidFill>
            <a:srgbClr val="960E0E"/>
          </a:solidFill>
        </p:grpSpPr>
        <p:sp>
          <p:nvSpPr>
            <p:cNvPr id="25" name="Шестиугольник 24"/>
            <p:cNvSpPr/>
            <p:nvPr/>
          </p:nvSpPr>
          <p:spPr>
            <a:xfrm rot="5400000">
              <a:off x="2572821" y="97990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Шестиугольник 4"/>
            <p:cNvSpPr txBox="1"/>
            <p:nvPr/>
          </p:nvSpPr>
          <p:spPr>
            <a:xfrm>
              <a:off x="2628276" y="256150"/>
              <a:ext cx="1379715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" alt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专门</a:t>
              </a: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学校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合作</a:t>
              </a:r>
              <a:r>
                <a:rPr lang="" alt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伙伴</a:t>
              </a:r>
            </a:p>
          </p:txBody>
        </p:sp>
      </p:grpSp>
      <p:grpSp>
        <p:nvGrpSpPr>
          <p:cNvPr id="27" name="Группа 7"/>
          <p:cNvGrpSpPr/>
          <p:nvPr/>
        </p:nvGrpSpPr>
        <p:grpSpPr bwMode="auto">
          <a:xfrm>
            <a:off x="2279694" y="1696242"/>
            <a:ext cx="1449706" cy="1482821"/>
            <a:chOff x="2728026" y="70"/>
            <a:chExt cx="1310630" cy="1506471"/>
          </a:xfrm>
          <a:solidFill>
            <a:srgbClr val="960E0E"/>
          </a:solidFill>
        </p:grpSpPr>
        <p:sp>
          <p:nvSpPr>
            <p:cNvPr id="28" name="Шестиугольник 27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Шестиугольник 4"/>
            <p:cNvSpPr txBox="1"/>
            <p:nvPr/>
          </p:nvSpPr>
          <p:spPr>
            <a:xfrm>
              <a:off x="2749450" y="298409"/>
              <a:ext cx="1260006" cy="96480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代理翻译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服务</a:t>
              </a:r>
            </a:p>
          </p:txBody>
        </p:sp>
      </p:grpSp>
      <p:sp>
        <p:nvSpPr>
          <p:cNvPr id="31" name="Шестиугольник 30"/>
          <p:cNvSpPr/>
          <p:nvPr/>
        </p:nvSpPr>
        <p:spPr bwMode="auto">
          <a:xfrm rot="5400000">
            <a:off x="2990623" y="523058"/>
            <a:ext cx="1550446" cy="1615385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60E0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Группа 7"/>
          <p:cNvGrpSpPr/>
          <p:nvPr/>
        </p:nvGrpSpPr>
        <p:grpSpPr bwMode="auto">
          <a:xfrm>
            <a:off x="3752744" y="1735287"/>
            <a:ext cx="1547581" cy="1473346"/>
            <a:chOff x="2728026" y="70"/>
            <a:chExt cx="1310630" cy="1506471"/>
          </a:xfrm>
          <a:solidFill>
            <a:srgbClr val="960E0E"/>
          </a:solidFill>
        </p:grpSpPr>
        <p:sp>
          <p:nvSpPr>
            <p:cNvPr id="34" name="Шестиугольник 33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Шестиугольник 4"/>
            <p:cNvSpPr txBox="1"/>
            <p:nvPr/>
          </p:nvSpPr>
          <p:spPr>
            <a:xfrm>
              <a:off x="2823540" y="203543"/>
              <a:ext cx="1199836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适应性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体育教育</a:t>
              </a:r>
            </a:p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FFFFFF"/>
                  </a:solidFill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中心</a:t>
              </a: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2425" y="925781"/>
            <a:ext cx="1377378" cy="809222"/>
          </a:xfrm>
          <a:prstGeom prst="rect">
            <a:avLst/>
          </a:prstGeom>
          <a:noFill/>
        </p:spPr>
      </p:pic>
      <p:sp>
        <p:nvSpPr>
          <p:cNvPr id="39" name="Прямоугольник с одним скругленным углом 38"/>
          <p:cNvSpPr/>
          <p:nvPr/>
        </p:nvSpPr>
        <p:spPr>
          <a:xfrm rot="10800000" flipV="1">
            <a:off x="0" y="-5983"/>
            <a:ext cx="9144000" cy="392804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" altLang="en-US" sz="14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en-US" altLang="ru-RU" sz="14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全纳教育</a:t>
            </a:r>
            <a:r>
              <a:rPr lang="" altLang="en-US" sz="14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体系中的</a:t>
            </a:r>
            <a:r>
              <a:rPr lang="" altLang="ru-RU" sz="14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618224" cy="254627"/>
          </a:xfrm>
          <a:prstGeom prst="rect">
            <a:avLst/>
          </a:prstGeom>
        </p:spPr>
      </p:pic>
      <p:grpSp>
        <p:nvGrpSpPr>
          <p:cNvPr id="42" name="Группа 9"/>
          <p:cNvGrpSpPr/>
          <p:nvPr/>
        </p:nvGrpSpPr>
        <p:grpSpPr bwMode="auto">
          <a:xfrm>
            <a:off x="-133642" y="1354187"/>
            <a:ext cx="4565433" cy="2946886"/>
            <a:chOff x="1517478" y="235259"/>
            <a:chExt cx="3818035" cy="3034183"/>
          </a:xfrm>
          <a:solidFill>
            <a:srgbClr val="20694C"/>
          </a:solidFill>
        </p:grpSpPr>
        <p:sp>
          <p:nvSpPr>
            <p:cNvPr id="43" name="Шестиугольник 42"/>
            <p:cNvSpPr/>
            <p:nvPr/>
          </p:nvSpPr>
          <p:spPr>
            <a:xfrm rot="5400000">
              <a:off x="3991003" y="1924933"/>
              <a:ext cx="1506471" cy="1182548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Шестиугольник 8"/>
            <p:cNvSpPr txBox="1"/>
            <p:nvPr/>
          </p:nvSpPr>
          <p:spPr>
            <a:xfrm>
              <a:off x="1517478" y="235259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200"/>
                </a:lnSpc>
                <a:defRPr/>
              </a:pPr>
              <a:endParaRPr lang="ru-RU" sz="20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26" name="Picture 2" descr="https://upload.wikimedia.org/wikipedia/commons/thumb/4/4e/8_korp_NSTU.jpg/220px-8_korp_NSTU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t="17029" r="13505" b="-2898"/>
          <a:stretch>
            <a:fillRect/>
          </a:stretch>
        </p:blipFill>
        <p:spPr bwMode="auto">
          <a:xfrm>
            <a:off x="3028885" y="3198277"/>
            <a:ext cx="1402906" cy="75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grpSp>
        <p:nvGrpSpPr>
          <p:cNvPr id="46" name="Группа 45"/>
          <p:cNvGrpSpPr/>
          <p:nvPr/>
        </p:nvGrpSpPr>
        <p:grpSpPr>
          <a:xfrm>
            <a:off x="6018019" y="3208634"/>
            <a:ext cx="5067541" cy="335287"/>
            <a:chOff x="4637515" y="-1340910"/>
            <a:chExt cx="5148926" cy="335287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851370" y="-1285672"/>
              <a:ext cx="2684565" cy="24270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960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9" name="Заголовок 1"/>
            <p:cNvSpPr txBox="1"/>
            <p:nvPr/>
          </p:nvSpPr>
          <p:spPr>
            <a:xfrm>
              <a:off x="5044356" y="-1320068"/>
              <a:ext cx="4742085" cy="2775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咨询</a:t>
              </a:r>
              <a:endParaRPr lang="" altLang="ru-RU" sz="10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4637515" y="-1340910"/>
              <a:ext cx="406842" cy="335287"/>
            </a:xfrm>
            <a:prstGeom prst="ellipse">
              <a:avLst/>
            </a:prstGeom>
            <a:solidFill>
              <a:srgbClr val="960E0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997000" y="324295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367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6059215" y="3598483"/>
            <a:ext cx="5040295" cy="353290"/>
            <a:chOff x="4636794" y="-1285672"/>
            <a:chExt cx="5121242" cy="353290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851370" y="-1285672"/>
              <a:ext cx="2664394" cy="35329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960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3" name="Заголовок 1"/>
            <p:cNvSpPr txBox="1"/>
            <p:nvPr/>
          </p:nvSpPr>
          <p:spPr>
            <a:xfrm>
              <a:off x="5015951" y="-1256127"/>
              <a:ext cx="4742085" cy="2775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通过包容教育培训的高校教师</a:t>
              </a:r>
              <a:endParaRPr lang="" altLang="ru-RU" sz="10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54" name="Овал 53"/>
            <p:cNvSpPr/>
            <p:nvPr/>
          </p:nvSpPr>
          <p:spPr>
            <a:xfrm>
              <a:off x="4636794" y="-1276671"/>
              <a:ext cx="406842" cy="335287"/>
            </a:xfrm>
            <a:prstGeom prst="ellipse">
              <a:avLst/>
            </a:prstGeom>
            <a:solidFill>
              <a:srgbClr val="960E0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6018019" y="3620625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210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6072823" y="3975548"/>
            <a:ext cx="5042009" cy="297690"/>
            <a:chOff x="4650620" y="-1315408"/>
            <a:chExt cx="5122983" cy="297690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4851370" y="-1285672"/>
              <a:ext cx="2664392" cy="2594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960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Заголовок 1"/>
            <p:cNvSpPr txBox="1"/>
            <p:nvPr/>
          </p:nvSpPr>
          <p:spPr>
            <a:xfrm>
              <a:off x="5031518" y="-1295258"/>
              <a:ext cx="4742085" cy="2775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与各高校间协议</a:t>
              </a:r>
              <a:endParaRPr lang="" altLang="ru-RU" sz="10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4650620" y="-1315408"/>
              <a:ext cx="361157" cy="297638"/>
            </a:xfrm>
            <a:prstGeom prst="ellipse">
              <a:avLst/>
            </a:prstGeom>
            <a:solidFill>
              <a:srgbClr val="960E0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Прямоугольник 59"/>
          <p:cNvSpPr/>
          <p:nvPr/>
        </p:nvSpPr>
        <p:spPr>
          <a:xfrm>
            <a:off x="6053100" y="398707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400" dirty="0">
              <a:solidFill>
                <a:schemeClr val="bg1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270896" y="4324591"/>
            <a:ext cx="2790835" cy="277540"/>
            <a:chOff x="4851370" y="-1295258"/>
            <a:chExt cx="2728980" cy="277540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4851370" y="-1285672"/>
              <a:ext cx="2563675" cy="259442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960E0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3" name="Заголовок 1"/>
            <p:cNvSpPr txBox="1"/>
            <p:nvPr/>
          </p:nvSpPr>
          <p:spPr>
            <a:xfrm>
              <a:off x="5031518" y="-1295258"/>
              <a:ext cx="2548832" cy="2775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教学法著作</a:t>
              </a:r>
              <a:endParaRPr lang="" altLang="ru-RU" sz="1000" b="1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endParaRPr>
            </a:p>
          </p:txBody>
        </p:sp>
      </p:grpSp>
      <p:sp>
        <p:nvSpPr>
          <p:cNvPr id="70" name="Овал 69"/>
          <p:cNvSpPr/>
          <p:nvPr/>
        </p:nvSpPr>
        <p:spPr>
          <a:xfrm>
            <a:off x="6072823" y="4320730"/>
            <a:ext cx="355449" cy="297638"/>
          </a:xfrm>
          <a:prstGeom prst="ellipse">
            <a:avLst/>
          </a:prstGeom>
          <a:solidFill>
            <a:srgbClr val="960E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108203" y="4324591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4400" y="451194"/>
            <a:ext cx="4572000" cy="3067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社会技术与康复研究所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27650" y="760730"/>
            <a:ext cx="3570605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600"/>
              </a:spcAft>
            </a:pP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项目：</a:t>
            </a:r>
          </a:p>
          <a:p>
            <a:pPr fontAlgn="auto">
              <a:spcAft>
                <a:spcPts val="600"/>
              </a:spcAft>
            </a:pP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本科课程教育领域为学生（视障者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听力障碍者）制定实施培训模式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及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个人社会心理支持</a:t>
            </a:r>
          </a:p>
          <a:p>
            <a:pPr fontAlgn="auto">
              <a:spcAft>
                <a:spcPts val="600"/>
              </a:spcAft>
            </a:pP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（俄罗斯联邦2011 - 2020年“无障碍环境”计划总</a:t>
            </a: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拨款</a:t>
            </a:r>
            <a:r>
              <a:rPr 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额为4500万卢布）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36295" y="2388603"/>
            <a:ext cx="345638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Users\arteb\Desktop\Nstu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0" t="5726" r="24434" b="7559"/>
          <a:stretch>
            <a:fillRect/>
          </a:stretch>
        </p:blipFill>
        <p:spPr bwMode="auto">
          <a:xfrm>
            <a:off x="0" y="14625"/>
            <a:ext cx="3435936" cy="46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одним скругленным углом 3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881" y="6953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1127430"/>
            <a:ext cx="100811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本科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专家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学位</a:t>
            </a:r>
          </a:p>
          <a:p>
            <a:pPr algn="ctr"/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专业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3096" y="69490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2200" y="1126954"/>
            <a:ext cx="1008112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硕士专业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6020" y="69538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40352" y="1127906"/>
            <a:ext cx="135804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博士培养计划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0121" y="695382"/>
            <a:ext cx="1131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11</a:t>
            </a:r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8008" y="1127430"/>
            <a:ext cx="1352024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在校学生人数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02253" y="170301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60E0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930</a:t>
            </a:r>
            <a:endParaRPr lang="ru-RU" sz="2400" b="1" dirty="0">
              <a:solidFill>
                <a:srgbClr val="960E0E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352" y="2135066"/>
            <a:ext cx="1224136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定向培养教学计划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959" y="17110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72200" y="2135066"/>
            <a:ext cx="12673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企业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定向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教学计划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7977" y="171109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2045" y="2134870"/>
            <a:ext cx="11449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依据地区需要制定的教学板块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45022" y="32206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60E0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63888" y="3711924"/>
            <a:ext cx="1296793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企业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孵化器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科技园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63888" y="170301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60E0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91865" y="2134870"/>
            <a:ext cx="11442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通过专业评估的教学计划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fld id="{E5616DE5-CBD9-47C3-9809-5E594B328E2C}" type="slidenum"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827584" y="14625"/>
            <a:ext cx="813690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cap="all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有关新技大的数据</a:t>
            </a:r>
            <a:endParaRPr lang="ru-RU" b="1" cap="all" dirty="0">
              <a:solidFill>
                <a:srgbClr val="FFFFFF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54840" y="3220620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8+8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6040" y="3728720"/>
            <a:ext cx="9086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教学楼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宿舍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9931" y="32206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60E0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926940" y="3728474"/>
            <a:ext cx="1476337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实验室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科研中心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W:\Опорный_2017\2. Наблюдательный совет\лого\NSTU_Logo_grade_re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733" r="1561" b="2183"/>
          <a:stretch>
            <a:fillRect/>
          </a:stretch>
        </p:blipFill>
        <p:spPr bwMode="auto">
          <a:xfrm>
            <a:off x="121370" y="4468888"/>
            <a:ext cx="720080" cy="600717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7950198" y="32206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35595" y="3712210"/>
            <a:ext cx="92329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系部</a:t>
            </a:r>
            <a:r>
              <a:rPr lang="en-US" altLang="zh-CN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与</a:t>
            </a:r>
            <a:r>
              <a:rPr lang="zh-CN" altLang="en-US" sz="8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学院</a:t>
            </a:r>
            <a:endParaRPr lang="ru-RU" sz="800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4869036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Основан в 1950 году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867894"/>
            <a:ext cx="9162049" cy="12756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618224" y="67633"/>
            <a:ext cx="8511360" cy="270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新西伯利亚国立技术大学：</a:t>
            </a:r>
            <a:r>
              <a:rPr 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大众体育文化生活的区域集成</a:t>
            </a:r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者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465" y="525145"/>
            <a:ext cx="1375410" cy="852805"/>
          </a:xfrm>
          <a:prstGeom prst="roundRect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" altLang="ru-RU" sz="14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</a:t>
            </a:r>
          </a:p>
          <a:p>
            <a:pPr algn="ctr"/>
            <a:r>
              <a:rPr lang="" altLang="ru-RU" sz="14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优势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-109660" y="231765"/>
            <a:ext cx="55977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8851" y="899539"/>
            <a:ext cx="159769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alt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体育文化设施面积</a:t>
            </a:r>
          </a:p>
          <a:p>
            <a:r>
              <a:rPr lang="" alt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（平方米）</a:t>
            </a:r>
            <a:endParaRPr lang="" altLang="ru-RU" sz="1100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1329" y="399753"/>
            <a:ext cx="156210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</a:t>
            </a:r>
            <a:r>
              <a:rPr lang="" altLang="ru-RU" sz="3600" b="1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.</a:t>
            </a:r>
            <a:r>
              <a:rPr lang="ru-RU" sz="3600" b="1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5</a:t>
            </a:r>
            <a:r>
              <a:rPr lang="" altLang="ru-RU" sz="3600" b="1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万</a:t>
            </a:r>
            <a:r>
              <a:rPr lang="ru-RU" sz="36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401249" y="1005812"/>
            <a:ext cx="4541449" cy="398780"/>
            <a:chOff x="546100" y="676223"/>
            <a:chExt cx="4705379" cy="66026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661993" y="699547"/>
              <a:ext cx="3720789" cy="3722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46100" y="688510"/>
              <a:ext cx="186429" cy="604817"/>
            </a:xfrm>
            <a:prstGeom prst="rect">
              <a:avLst/>
            </a:prstGeom>
            <a:solidFill>
              <a:srgbClr val="20694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07476" y="676223"/>
              <a:ext cx="4544003" cy="660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城市大学生运动</a:t>
              </a:r>
            </a:p>
            <a:p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(4000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人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, 15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所院校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</a:t>
              </a:r>
              <a:endParaRPr lang="ru-RU" sz="10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hlinkClick r:id="rId4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402053" y="1379552"/>
            <a:ext cx="4143526" cy="350447"/>
            <a:chOff x="617028" y="664075"/>
            <a:chExt cx="4717122" cy="58024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61993" y="699542"/>
              <a:ext cx="4170268" cy="360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17028" y="695944"/>
              <a:ext cx="194926" cy="548371"/>
            </a:xfrm>
            <a:prstGeom prst="rect">
              <a:avLst/>
            </a:prstGeom>
            <a:solidFill>
              <a:srgbClr val="20694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90147" y="664075"/>
              <a:ext cx="4544003" cy="40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全俄国际象棋比赛地区赛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(300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人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 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401599" y="1749465"/>
            <a:ext cx="4143526" cy="245110"/>
            <a:chOff x="617028" y="664075"/>
            <a:chExt cx="4717122" cy="405832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61993" y="699542"/>
              <a:ext cx="4170268" cy="360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17028" y="695944"/>
              <a:ext cx="194926" cy="363659"/>
            </a:xfrm>
            <a:prstGeom prst="rect">
              <a:avLst/>
            </a:prstGeom>
            <a:solidFill>
              <a:srgbClr val="20694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90147" y="664075"/>
              <a:ext cx="4544003" cy="40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第二十三届全俄空手道大赛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 (400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人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399070" y="2229337"/>
            <a:ext cx="4143526" cy="245110"/>
            <a:chOff x="617028" y="664075"/>
            <a:chExt cx="4717122" cy="405832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661993" y="699542"/>
              <a:ext cx="4170268" cy="360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17028" y="695944"/>
              <a:ext cx="194926" cy="363659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790147" y="664075"/>
              <a:ext cx="4544003" cy="40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“你的舞台</a:t>
              </a:r>
              <a:r>
                <a:rPr lang="en-US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”</a:t>
              </a:r>
              <a:r>
                <a:rPr lang="" altLang="en-US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地区项目（1000人）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409960" y="2469545"/>
            <a:ext cx="4143526" cy="245110"/>
            <a:chOff x="617028" y="664075"/>
            <a:chExt cx="4717122" cy="405832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661993" y="699542"/>
              <a:ext cx="4170268" cy="3600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17028" y="695944"/>
              <a:ext cx="194926" cy="363659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90147" y="664075"/>
              <a:ext cx="4544003" cy="405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dirty="0" err="1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Art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 </a:t>
              </a:r>
              <a:r>
                <a:rPr lang="ru-RU" sz="1000" dirty="0" err="1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Revolution</a:t>
              </a:r>
              <a:r>
                <a:rPr lang="" altLang="ru-RU" sz="1000" dirty="0" err="1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摇滚文化节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 (50 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个团体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401249" y="2728787"/>
            <a:ext cx="3791890" cy="518718"/>
            <a:chOff x="735679" y="688681"/>
            <a:chExt cx="4231020" cy="514917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735679" y="699542"/>
              <a:ext cx="4131853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35679" y="688681"/>
              <a:ext cx="199798" cy="504056"/>
            </a:xfrm>
            <a:prstGeom prst="rect">
              <a:avLst/>
            </a:prstGeom>
            <a:solidFill>
              <a:srgbClr val="960E0E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92976" y="746984"/>
              <a:ext cx="4073723" cy="395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全俄“秋季马拉松”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 </a:t>
              </a:r>
            </a:p>
            <a:p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(500</a:t>
              </a:r>
              <a:r>
                <a:rPr lang="" alt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位参与者，来自各中小学和孤儿院</a:t>
              </a:r>
              <a:r>
                <a:rPr lang="ru-RU" sz="10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2410" y="693756"/>
            <a:ext cx="1851843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体育设施</a:t>
            </a:r>
          </a:p>
          <a:p>
            <a:pPr algn="r"/>
            <a:r>
              <a:rPr lang="" alt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国际水平合格证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074474" y="437490"/>
            <a:ext cx="1097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" altLang="ru-RU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2017年起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237630" y="448466"/>
            <a:ext cx="7614" cy="1012203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3128614" y="623566"/>
            <a:ext cx="0" cy="627059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3347864" y="630049"/>
            <a:ext cx="0" cy="627059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Скругленный прямоугольник 112"/>
          <p:cNvSpPr/>
          <p:nvPr/>
        </p:nvSpPr>
        <p:spPr>
          <a:xfrm>
            <a:off x="266121" y="1707654"/>
            <a:ext cx="4809935" cy="7752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77777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36110" y="2638850"/>
            <a:ext cx="5111954" cy="807551"/>
            <a:chOff x="301229" y="670699"/>
            <a:chExt cx="5194052" cy="501959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560211" y="699542"/>
              <a:ext cx="4885666" cy="47311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77777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3" name="Заголовок 1"/>
            <p:cNvSpPr txBox="1"/>
            <p:nvPr/>
          </p:nvSpPr>
          <p:spPr>
            <a:xfrm>
              <a:off x="753196" y="790845"/>
              <a:ext cx="4742085" cy="2775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1400"/>
                </a:lnSpc>
              </a:pPr>
              <a:r>
                <a:rPr lang="ru-RU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该地区国际象棋教师的基本培训平台</a:t>
              </a:r>
            </a:p>
            <a:p>
              <a:pPr algn="l">
                <a:lnSpc>
                  <a:spcPts val="1400"/>
                </a:lnSpc>
              </a:pP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(</a:t>
              </a:r>
              <a:r>
                <a:rPr lang="" alt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2018年已有36位教师完成培训</a:t>
              </a:r>
              <a:r>
                <a:rPr lang="ru-RU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)</a:t>
              </a:r>
              <a:endPara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endParaRPr>
            </a:p>
          </p:txBody>
        </p:sp>
        <p:sp>
          <p:nvSpPr>
            <p:cNvPr id="124" name="Овал 123"/>
            <p:cNvSpPr/>
            <p:nvPr/>
          </p:nvSpPr>
          <p:spPr>
            <a:xfrm>
              <a:off x="301229" y="670699"/>
              <a:ext cx="420649" cy="257335"/>
            </a:xfrm>
            <a:prstGeom prst="ellipse">
              <a:avLst/>
            </a:prstGeom>
            <a:solidFill>
              <a:srgbClr val="20694C"/>
            </a:solidFill>
            <a:ln>
              <a:solidFill>
                <a:srgbClr val="2069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6" name="Овал 95"/>
          <p:cNvSpPr/>
          <p:nvPr/>
        </p:nvSpPr>
        <p:spPr>
          <a:xfrm>
            <a:off x="35495" y="1640948"/>
            <a:ext cx="414000" cy="414000"/>
          </a:xfrm>
          <a:prstGeom prst="ellipse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ÐÐ°ÑÑÐ¸Ð½ÐºÐ¸ Ð¿Ð¾ Ð·Ð°Ð¿ÑÐ¾ÑÑ ÑÐµÑÑÐ¸ÑÐ¸ÐºÐ°Ñ Ð¸ÐºÐ¾Ð½ÐºÐ°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82584"/>
            <a:ext cx="556456" cy="5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userapi.com/c845523/v845523838/6f221/d9X2qDZ6nk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70" t="28917" r="6535" b="8503"/>
          <a:stretch>
            <a:fillRect/>
          </a:stretch>
        </p:blipFill>
        <p:spPr bwMode="auto">
          <a:xfrm>
            <a:off x="35496" y="3579862"/>
            <a:ext cx="2703503" cy="139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5292"/>
          <a:stretch>
            <a:fillRect/>
          </a:stretch>
        </p:blipFill>
        <p:spPr>
          <a:xfrm>
            <a:off x="5703876" y="3582893"/>
            <a:ext cx="3475619" cy="139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pp.userapi.com/c846220/v846220484/dc495/nBaG-w3DuYg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42" r="-1964"/>
          <a:stretch>
            <a:fillRect/>
          </a:stretch>
        </p:blipFill>
        <p:spPr bwMode="auto">
          <a:xfrm>
            <a:off x="2738999" y="3579862"/>
            <a:ext cx="3092633" cy="139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02225" y="367194"/>
            <a:ext cx="124968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" altLang="ru-RU" sz="2800" cap="none" spc="0" dirty="0">
                <a:ln w="0"/>
                <a:latin typeface="SimHei" panose="02010609060101010101" charset="-122"/>
                <a:ea typeface="SimHei" panose="02010609060101010101" charset="-122"/>
              </a:rPr>
              <a:t>新活动</a:t>
            </a:r>
          </a:p>
        </p:txBody>
      </p:sp>
      <p:sp>
        <p:nvSpPr>
          <p:cNvPr id="51" name="Заголовок 1"/>
          <p:cNvSpPr txBox="1"/>
          <p:nvPr/>
        </p:nvSpPr>
        <p:spPr>
          <a:xfrm>
            <a:off x="449495" y="1710065"/>
            <a:ext cx="4578823" cy="78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从2018年开始：</a:t>
            </a:r>
          </a:p>
          <a:p>
            <a:pPr algn="l">
              <a:lnSpc>
                <a:spcPts val="14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西伯利亚联邦区儿童</a:t>
            </a:r>
            <a:r>
              <a:rPr lang="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国际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象棋</a:t>
            </a:r>
            <a:r>
              <a:rPr lang="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主要活动基地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5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5" b="1"/>
          <a:stretch>
            <a:fillRect/>
          </a:stretch>
        </p:blipFill>
        <p:spPr>
          <a:xfrm>
            <a:off x="-108520" y="-236562"/>
            <a:ext cx="9217024" cy="501175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0085" y="1830070"/>
            <a:ext cx="378777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>
                <a:solidFill>
                  <a:srgbClr val="960E0E"/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新西伯利亚国立技术大学</a:t>
            </a:r>
            <a:r>
              <a:rPr lang="ru-RU" sz="2400" b="1" dirty="0">
                <a:solidFill>
                  <a:srgbClr val="960E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b="1" dirty="0">
                <a:solidFill>
                  <a:srgbClr val="960E0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b="1" dirty="0">
              <a:solidFill>
                <a:srgbClr val="960E0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0964" y="618396"/>
            <a:ext cx="161544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国家重点支持</a:t>
            </a:r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高校</a:t>
            </a:r>
            <a:endParaRPr lang="ru-RU" sz="1400" b="1" dirty="0">
              <a:solidFill>
                <a:schemeClr val="bg1">
                  <a:lumMod val="65000"/>
                </a:schemeClr>
              </a:solidFill>
              <a:latin typeface="SimHei" panose="02010609060101010101" charset="-122"/>
              <a:ea typeface="SimHei" panose="02010609060101010101" charset="-122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4521606" y="1261460"/>
            <a:ext cx="951309" cy="3619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总排名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 bwMode="auto">
          <a:xfrm>
            <a:off x="3588122" y="2664238"/>
            <a:ext cx="2164947" cy="5131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34290" rIns="34290" spcCol="1270" anchor="ctr"/>
          <a:lstStyle/>
          <a:p>
            <a:pPr defTabSz="400050">
              <a:lnSpc>
                <a:spcPct val="90000"/>
              </a:lnSpc>
              <a:defRPr/>
            </a:pP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工程</a:t>
            </a:r>
            <a:r>
              <a:rPr lang="en-US" altLang="zh-CN" sz="9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机电</a:t>
            </a:r>
            <a:r>
              <a:rPr lang="en-US" altLang="zh-CN" sz="9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电器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4081768" y="3429189"/>
            <a:ext cx="2074069" cy="326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4293" tIns="54293" rIns="54293" bIns="54293" spcCol="1270" anchor="ctr"/>
          <a:lstStyle/>
          <a:p>
            <a:pPr defTabSz="63309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物理与天文学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73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54" y="2030106"/>
            <a:ext cx="1319213" cy="3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Группа 7"/>
          <p:cNvGrpSpPr/>
          <p:nvPr/>
        </p:nvGrpSpPr>
        <p:grpSpPr bwMode="auto">
          <a:xfrm>
            <a:off x="3545007" y="997120"/>
            <a:ext cx="945022" cy="971207"/>
            <a:chOff x="2733596" y="31061"/>
            <a:chExt cx="1310630" cy="1506471"/>
          </a:xfrm>
          <a:solidFill>
            <a:srgbClr val="960E0E"/>
          </a:solidFill>
        </p:grpSpPr>
        <p:sp>
          <p:nvSpPr>
            <p:cNvPr id="59" name="Шестиугольник 58"/>
            <p:cNvSpPr/>
            <p:nvPr/>
          </p:nvSpPr>
          <p:spPr>
            <a:xfrm rot="5400000">
              <a:off x="2635675" y="128982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Шестиугольник 4"/>
            <p:cNvSpPr txBox="1"/>
            <p:nvPr/>
          </p:nvSpPr>
          <p:spPr>
            <a:xfrm>
              <a:off x="2942963" y="256957"/>
              <a:ext cx="900760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9"/>
          <p:cNvGrpSpPr/>
          <p:nvPr/>
        </p:nvGrpSpPr>
        <p:grpSpPr bwMode="auto">
          <a:xfrm>
            <a:off x="2643772" y="999453"/>
            <a:ext cx="922316" cy="963259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62" name="Шестиугольник 6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Шестиугольник 8"/>
            <p:cNvSpPr txBox="1"/>
            <p:nvPr/>
          </p:nvSpPr>
          <p:spPr>
            <a:xfrm>
              <a:off x="1517480" y="321610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801 </a:t>
              </a: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1000</a:t>
              </a:r>
              <a:endPara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Группа 7"/>
          <p:cNvGrpSpPr/>
          <p:nvPr/>
        </p:nvGrpSpPr>
        <p:grpSpPr bwMode="auto">
          <a:xfrm>
            <a:off x="3096234" y="3130654"/>
            <a:ext cx="945022" cy="923303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71" name="Шестиугольник 70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9"/>
          <p:cNvGrpSpPr/>
          <p:nvPr/>
        </p:nvGrpSpPr>
        <p:grpSpPr bwMode="auto">
          <a:xfrm>
            <a:off x="2163476" y="3152780"/>
            <a:ext cx="926592" cy="902850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74" name="Шестиугольник 73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Шестиугольник 8"/>
            <p:cNvSpPr txBox="1"/>
            <p:nvPr/>
          </p:nvSpPr>
          <p:spPr>
            <a:xfrm>
              <a:off x="1517479" y="300268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401</a:t>
              </a: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450</a:t>
              </a:r>
              <a:endPara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86" name="Рисунок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66" y="815480"/>
            <a:ext cx="463154" cy="25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95" y="769371"/>
            <a:ext cx="11287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618224" cy="339502"/>
          </a:xfrm>
          <a:prstGeom prst="rect">
            <a:avLst/>
          </a:prstGeom>
        </p:spPr>
      </p:pic>
      <p:sp>
        <p:nvSpPr>
          <p:cNvPr id="9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fld id="{E5616DE5-CBD9-47C3-9809-5E594B328E2C}" type="slidenum"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:\Опорный_2017\2. Наблюдательный совет\Заседание 1\для презентации\NSTU_153672850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779" b="46129"/>
          <a:stretch>
            <a:fillRect/>
          </a:stretch>
        </p:blipFill>
        <p:spPr bwMode="auto">
          <a:xfrm>
            <a:off x="6888569" y="3490107"/>
            <a:ext cx="1312155" cy="59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Заголовок 1"/>
          <p:cNvSpPr txBox="1"/>
          <p:nvPr/>
        </p:nvSpPr>
        <p:spPr>
          <a:xfrm>
            <a:off x="618224" y="34305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Группа 9"/>
          <p:cNvGrpSpPr/>
          <p:nvPr/>
        </p:nvGrpSpPr>
        <p:grpSpPr bwMode="auto">
          <a:xfrm>
            <a:off x="3113947" y="401231"/>
            <a:ext cx="880428" cy="811306"/>
            <a:chOff x="1267312" y="-6188"/>
            <a:chExt cx="1365315" cy="1585937"/>
          </a:xfrm>
          <a:solidFill>
            <a:srgbClr val="20694C"/>
          </a:solidFill>
        </p:grpSpPr>
        <p:sp>
          <p:nvSpPr>
            <p:cNvPr id="47" name="Шестиугольник 46"/>
            <p:cNvSpPr/>
            <p:nvPr/>
          </p:nvSpPr>
          <p:spPr>
            <a:xfrm rot="5400000">
              <a:off x="1157001" y="104123"/>
              <a:ext cx="1585937" cy="1365315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Шестиугольник 8"/>
            <p:cNvSpPr txBox="1"/>
            <p:nvPr/>
          </p:nvSpPr>
          <p:spPr>
            <a:xfrm>
              <a:off x="1532466" y="180747"/>
              <a:ext cx="900761" cy="10360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defRPr/>
              </a:pPr>
              <a:r>
                <a:rPr lang="zh-CN" alt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全球</a:t>
              </a:r>
              <a:endParaRPr lang="ru-RU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Шестиугольник 51"/>
          <p:cNvSpPr/>
          <p:nvPr/>
        </p:nvSpPr>
        <p:spPr bwMode="auto">
          <a:xfrm rot="5400000">
            <a:off x="4063665" y="356480"/>
            <a:ext cx="822194" cy="88947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60E0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3" name="Шестиугольник 8"/>
          <p:cNvSpPr txBox="1"/>
          <p:nvPr/>
        </p:nvSpPr>
        <p:spPr bwMode="auto">
          <a:xfrm>
            <a:off x="4124757" y="439324"/>
            <a:ext cx="722121" cy="629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>
              <a:defRPr/>
            </a:pPr>
            <a:r>
              <a: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全俄</a:t>
            </a:r>
            <a:endParaRPr lang="ru-RU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/>
          <a:srcRect l="15351" t="44398" r="64962" b="45797"/>
          <a:stretch>
            <a:fillRect/>
          </a:stretch>
        </p:blipFill>
        <p:spPr>
          <a:xfrm>
            <a:off x="1248594" y="4011602"/>
            <a:ext cx="1411835" cy="395314"/>
          </a:xfrm>
          <a:prstGeom prst="rect">
            <a:avLst/>
          </a:prstGeom>
        </p:spPr>
      </p:pic>
      <p:sp>
        <p:nvSpPr>
          <p:cNvPr id="93" name="Прямоугольник с одним скругленным углом 92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119" y="48969"/>
            <a:ext cx="850951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高校排行榜中的</a:t>
            </a:r>
            <a:r>
              <a:rPr lang="en-US" altLang="zh-CN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新技大</a:t>
            </a:r>
          </a:p>
        </p:txBody>
      </p:sp>
      <p:grpSp>
        <p:nvGrpSpPr>
          <p:cNvPr id="87" name="Группа 9"/>
          <p:cNvGrpSpPr/>
          <p:nvPr/>
        </p:nvGrpSpPr>
        <p:grpSpPr bwMode="auto">
          <a:xfrm>
            <a:off x="2152783" y="1743160"/>
            <a:ext cx="932777" cy="911793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88" name="Шестиугольник 87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9" name="Шестиугольник 8"/>
            <p:cNvSpPr txBox="1"/>
            <p:nvPr/>
          </p:nvSpPr>
          <p:spPr>
            <a:xfrm>
              <a:off x="1517479" y="325325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107</a:t>
              </a:r>
            </a:p>
          </p:txBody>
        </p:sp>
      </p:grpSp>
      <p:grpSp>
        <p:nvGrpSpPr>
          <p:cNvPr id="90" name="Группа 7"/>
          <p:cNvGrpSpPr/>
          <p:nvPr/>
        </p:nvGrpSpPr>
        <p:grpSpPr bwMode="auto">
          <a:xfrm>
            <a:off x="3076032" y="1754882"/>
            <a:ext cx="945022" cy="923303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91" name="Шестиугольник 90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543126" y="4131422"/>
            <a:ext cx="898525" cy="201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3309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800" b="1" i="1" dirty="0">
                <a:latin typeface="Arial" panose="020B0604020202020204" pitchFamily="34" charset="0"/>
                <a:cs typeface="Arial" panose="020B0604020202020204" pitchFamily="34" charset="0"/>
              </a:rPr>
              <a:t>全球最佳大学城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3" name="Группа 7"/>
          <p:cNvGrpSpPr/>
          <p:nvPr/>
        </p:nvGrpSpPr>
        <p:grpSpPr bwMode="auto">
          <a:xfrm>
            <a:off x="2621066" y="2438407"/>
            <a:ext cx="945022" cy="923303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104" name="Шестиугольник 103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grpSp>
        <p:nvGrpSpPr>
          <p:cNvPr id="106" name="Группа 9"/>
          <p:cNvGrpSpPr/>
          <p:nvPr/>
        </p:nvGrpSpPr>
        <p:grpSpPr bwMode="auto">
          <a:xfrm>
            <a:off x="1688308" y="2460533"/>
            <a:ext cx="926592" cy="902850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109" name="Шестиугольник 108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0" name="Шестиугольник 8"/>
            <p:cNvSpPr txBox="1"/>
            <p:nvPr/>
          </p:nvSpPr>
          <p:spPr>
            <a:xfrm>
              <a:off x="1517479" y="300268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351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 defTabSz="666750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400</a:t>
              </a:r>
            </a:p>
          </p:txBody>
        </p:sp>
      </p:grpSp>
      <p:grpSp>
        <p:nvGrpSpPr>
          <p:cNvPr id="111" name="Группа 9"/>
          <p:cNvGrpSpPr/>
          <p:nvPr/>
        </p:nvGrpSpPr>
        <p:grpSpPr bwMode="auto">
          <a:xfrm>
            <a:off x="2674368" y="3804582"/>
            <a:ext cx="929255" cy="846277"/>
            <a:chOff x="1312546" y="70"/>
            <a:chExt cx="1310630" cy="1506471"/>
          </a:xfrm>
          <a:solidFill>
            <a:srgbClr val="20694C"/>
          </a:solidFill>
        </p:grpSpPr>
        <p:sp>
          <p:nvSpPr>
            <p:cNvPr id="112" name="Шестиугольник 111"/>
            <p:cNvSpPr/>
            <p:nvPr/>
          </p:nvSpPr>
          <p:spPr>
            <a:xfrm rot="5400000">
              <a:off x="121462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Шестиугольник 8"/>
            <p:cNvSpPr txBox="1"/>
            <p:nvPr/>
          </p:nvSpPr>
          <p:spPr>
            <a:xfrm>
              <a:off x="1517479" y="325325"/>
              <a:ext cx="900761" cy="103609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666750">
                <a:lnSpc>
                  <a:spcPts val="1400"/>
                </a:lnSpc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</a:t>
              </a:r>
            </a:p>
          </p:txBody>
        </p:sp>
      </p:grpSp>
      <p:grpSp>
        <p:nvGrpSpPr>
          <p:cNvPr id="114" name="Группа 7"/>
          <p:cNvGrpSpPr/>
          <p:nvPr/>
        </p:nvGrpSpPr>
        <p:grpSpPr bwMode="auto">
          <a:xfrm>
            <a:off x="3603626" y="3788828"/>
            <a:ext cx="917980" cy="862032"/>
            <a:chOff x="2728025" y="71"/>
            <a:chExt cx="1310630" cy="1506471"/>
          </a:xfrm>
          <a:solidFill>
            <a:srgbClr val="960E0E"/>
          </a:solidFill>
        </p:grpSpPr>
        <p:sp>
          <p:nvSpPr>
            <p:cNvPr id="115" name="Шестиугольник 114"/>
            <p:cNvSpPr/>
            <p:nvPr/>
          </p:nvSpPr>
          <p:spPr>
            <a:xfrm rot="5400000">
              <a:off x="2630105" y="97991"/>
              <a:ext cx="1506471" cy="1310630"/>
            </a:xfrm>
            <a:prstGeom prst="hexagon">
              <a:avLst>
                <a:gd name="adj" fmla="val 2500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6" name="Шестиугольник 4"/>
            <p:cNvSpPr txBox="1"/>
            <p:nvPr/>
          </p:nvSpPr>
          <p:spPr>
            <a:xfrm>
              <a:off x="2932959" y="235258"/>
              <a:ext cx="900761" cy="10360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2870" tIns="102870" rIns="102870" bIns="102870" spcCol="1270" anchor="ctr"/>
            <a:lstStyle/>
            <a:p>
              <a:pPr algn="ctr" defTabSz="12001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17" name="Рисунок 1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120" name="Rectangle 9"/>
          <p:cNvSpPr>
            <a:spLocks noChangeArrowheads="1"/>
          </p:cNvSpPr>
          <p:nvPr/>
        </p:nvSpPr>
        <p:spPr bwMode="auto">
          <a:xfrm>
            <a:off x="6156176" y="411510"/>
            <a:ext cx="2631114" cy="2556286"/>
          </a:xfrm>
          <a:prstGeom prst="rect">
            <a:avLst/>
          </a:pr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82124" tIns="41061" rIns="82124" bIns="41061" anchor="ctr"/>
          <a:lstStyle/>
          <a:p>
            <a:pPr algn="ctr" defTabSz="814705">
              <a:lnSpc>
                <a:spcPct val="90000"/>
              </a:lnSpc>
              <a:defRPr/>
            </a:pPr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156960" y="1205230"/>
            <a:ext cx="25514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solidFill>
                  <a:srgbClr val="FF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国家重点支持高校中，</a:t>
            </a:r>
            <a:r>
              <a:rPr lang="en-US" altLang="zh-CN" dirty="0">
                <a:solidFill>
                  <a:srgbClr val="FF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本校位于QS</a:t>
            </a:r>
            <a:r>
              <a:rPr lang="zh-CN" altLang="en-US" dirty="0">
                <a:solidFill>
                  <a:srgbClr val="FF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就业</a:t>
            </a:r>
            <a:r>
              <a:rPr lang="en-US" altLang="zh-CN" dirty="0">
                <a:solidFill>
                  <a:srgbClr val="FF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排行榜</a:t>
            </a:r>
            <a:r>
              <a:rPr lang="zh-CN" altLang="en-US" dirty="0">
                <a:solidFill>
                  <a:srgbClr val="FF0000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榜首</a:t>
            </a:r>
            <a:endParaRPr lang="ru-RU" dirty="0">
              <a:solidFill>
                <a:srgbClr val="FF0000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57" name="TextBox 56"/>
          <p:cNvSpPr txBox="1"/>
          <p:nvPr/>
        </p:nvSpPr>
        <p:spPr bwMode="auto">
          <a:xfrm>
            <a:off x="4057435" y="2052197"/>
            <a:ext cx="2074069" cy="32623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54293" tIns="54293" rIns="54293" bIns="54293" spcCol="1270" anchor="ctr"/>
          <a:lstStyle/>
          <a:p>
            <a:pPr defTabSz="633095">
              <a:lnSpc>
                <a:spcPct val="90000"/>
              </a:lnSpc>
              <a:spcAft>
                <a:spcPct val="35000"/>
              </a:spcAft>
              <a:defRPr/>
            </a:pPr>
            <a:r>
              <a:rPr lang="zh-CN" alt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金砖国家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7504" y="527044"/>
            <a:ext cx="3542808" cy="4034571"/>
          </a:xfrm>
        </p:spPr>
        <p:txBody>
          <a:bodyPr>
            <a:normAutofit/>
          </a:bodyPr>
          <a:lstStyle/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计算机自动化系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飞行仪器系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机械系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zh-CN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机械电子与自动化系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应用数学与计算机科学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无线电电子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物理技术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能源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商学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人文系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远程教育学院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社会技术与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社会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康复</a:t>
            </a:r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学院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继续职业教育学院</a:t>
            </a:r>
          </a:p>
          <a:p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进修系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100" dirty="0">
                <a:latin typeface="Arial" panose="020B0604020202020204" pitchFamily="34" charset="0"/>
                <a:cs typeface="Arial" panose="020B0604020202020204" pitchFamily="34" charset="0"/>
              </a:rPr>
              <a:t>大众系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0218" y="38677"/>
            <a:ext cx="8136904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cap="all" dirty="0">
                <a:solidFill>
                  <a:srgbClr val="FFFFFF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院系设置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38" y="3167364"/>
            <a:ext cx="1775453" cy="11481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37" y="722045"/>
            <a:ext cx="1657622" cy="1207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84" y="2045834"/>
            <a:ext cx="1637575" cy="11272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45" y="717198"/>
            <a:ext cx="1775146" cy="12124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645" y="1995686"/>
            <a:ext cx="1775146" cy="11774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0" y="1995686"/>
            <a:ext cx="1899281" cy="1177408"/>
          </a:xfrm>
          <a:prstGeom prst="rect">
            <a:avLst/>
          </a:prstGeom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70" y="3267248"/>
            <a:ext cx="1899281" cy="10482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60" y="3219418"/>
            <a:ext cx="1637575" cy="10960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90" y="731201"/>
            <a:ext cx="1837932" cy="1198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 flipV="1">
            <a:off x="0" y="0"/>
            <a:ext cx="9144000" cy="339502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145" y="7620"/>
            <a:ext cx="8528050" cy="400685"/>
          </a:xfrm>
        </p:spPr>
        <p:txBody>
          <a:bodyPr>
            <a:noAutofit/>
          </a:bodyPr>
          <a:lstStyle/>
          <a:p>
            <a:pPr algn="l"/>
            <a:r>
              <a:rPr lang="en-US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适应地区要求的教育转型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6"/>
            <a:ext cx="618224" cy="339502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504" y="843558"/>
            <a:ext cx="8749665" cy="3749040"/>
            <a:chOff x="107508" y="483518"/>
            <a:chExt cx="8521404" cy="3855023"/>
          </a:xfrm>
        </p:grpSpPr>
        <p:sp>
          <p:nvSpPr>
            <p:cNvPr id="12" name="Полилиния 11"/>
            <p:cNvSpPr/>
            <p:nvPr/>
          </p:nvSpPr>
          <p:spPr>
            <a:xfrm>
              <a:off x="1383338" y="555343"/>
              <a:ext cx="3303675" cy="496243"/>
            </a:xfrm>
            <a:custGeom>
              <a:avLst/>
              <a:gdLst>
                <a:gd name="connsiteX0" fmla="*/ 0 w 2417854"/>
                <a:gd name="connsiteY0" fmla="*/ 0 h 496520"/>
                <a:gd name="connsiteX1" fmla="*/ 2417854 w 2417854"/>
                <a:gd name="connsiteY1" fmla="*/ 0 h 496520"/>
                <a:gd name="connsiteX2" fmla="*/ 2417854 w 2417854"/>
                <a:gd name="connsiteY2" fmla="*/ 496520 h 496520"/>
                <a:gd name="connsiteX3" fmla="*/ 0 w 2417854"/>
                <a:gd name="connsiteY3" fmla="*/ 496520 h 496520"/>
                <a:gd name="connsiteX4" fmla="*/ 0 w 2417854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7854" h="496520">
                  <a:moveTo>
                    <a:pt x="0" y="0"/>
                  </a:moveTo>
                  <a:lnTo>
                    <a:pt x="2417854" y="0"/>
                  </a:lnTo>
                  <a:lnTo>
                    <a:pt x="2417854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2A476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1" defTabSz="46672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altLang="ru-RU" sz="1050" kern="120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在</a:t>
              </a:r>
              <a:r>
                <a:rPr lang="en-US" sz="105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project-study.nstu.ru</a:t>
              </a:r>
              <a:r>
                <a:rPr lang="en-US" altLang="en-US" sz="1050" dirty="0"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  <a:sym typeface="+mn-ea"/>
                </a:rPr>
                <a:t>平台上登记注册本校及合作伙伴实验室各类项目</a:t>
              </a:r>
              <a:endParaRPr lang="en-US" altLang="en-US" sz="1050" kern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endParaRPr>
            </a:p>
          </p:txBody>
        </p:sp>
        <p:sp>
          <p:nvSpPr>
            <p:cNvPr id="10" name="Стрелка углом вверх 9"/>
            <p:cNvSpPr/>
            <p:nvPr/>
          </p:nvSpPr>
          <p:spPr>
            <a:xfrm rot="5400000">
              <a:off x="200496" y="1023487"/>
              <a:ext cx="521346" cy="593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07508" y="483518"/>
              <a:ext cx="1306586" cy="614319"/>
            </a:xfrm>
            <a:custGeom>
              <a:avLst/>
              <a:gdLst>
                <a:gd name="connsiteX0" fmla="*/ 0 w 1306586"/>
                <a:gd name="connsiteY0" fmla="*/ 102407 h 614319"/>
                <a:gd name="connsiteX1" fmla="*/ 102407 w 1306586"/>
                <a:gd name="connsiteY1" fmla="*/ 0 h 614319"/>
                <a:gd name="connsiteX2" fmla="*/ 1204179 w 1306586"/>
                <a:gd name="connsiteY2" fmla="*/ 0 h 614319"/>
                <a:gd name="connsiteX3" fmla="*/ 1306586 w 1306586"/>
                <a:gd name="connsiteY3" fmla="*/ 102407 h 614319"/>
                <a:gd name="connsiteX4" fmla="*/ 1306586 w 1306586"/>
                <a:gd name="connsiteY4" fmla="*/ 511912 h 614319"/>
                <a:gd name="connsiteX5" fmla="*/ 1204179 w 1306586"/>
                <a:gd name="connsiteY5" fmla="*/ 614319 h 614319"/>
                <a:gd name="connsiteX6" fmla="*/ 102407 w 1306586"/>
                <a:gd name="connsiteY6" fmla="*/ 614319 h 614319"/>
                <a:gd name="connsiteX7" fmla="*/ 0 w 1306586"/>
                <a:gd name="connsiteY7" fmla="*/ 511912 h 614319"/>
                <a:gd name="connsiteX8" fmla="*/ 0 w 1306586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6586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204179" y="0"/>
                  </a:lnTo>
                  <a:cubicBezTo>
                    <a:pt x="1260737" y="0"/>
                    <a:pt x="1306586" y="45849"/>
                    <a:pt x="1306586" y="102407"/>
                  </a:cubicBezTo>
                  <a:lnTo>
                    <a:pt x="1306586" y="511912"/>
                  </a:lnTo>
                  <a:cubicBezTo>
                    <a:pt x="1306586" y="568470"/>
                    <a:pt x="1260737" y="614319"/>
                    <a:pt x="1204179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32A47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项目注册</a:t>
              </a:r>
            </a:p>
          </p:txBody>
        </p:sp>
        <p:sp>
          <p:nvSpPr>
            <p:cNvPr id="14" name="Стрелка углом вверх 13"/>
            <p:cNvSpPr/>
            <p:nvPr/>
          </p:nvSpPr>
          <p:spPr>
            <a:xfrm rot="5400000">
              <a:off x="942063" y="1743569"/>
              <a:ext cx="521346" cy="593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1983219" y="1191317"/>
              <a:ext cx="3400769" cy="496243"/>
            </a:xfrm>
            <a:custGeom>
              <a:avLst/>
              <a:gdLst>
                <a:gd name="connsiteX0" fmla="*/ 0 w 3011848"/>
                <a:gd name="connsiteY0" fmla="*/ 0 h 496520"/>
                <a:gd name="connsiteX1" fmla="*/ 3011848 w 3011848"/>
                <a:gd name="connsiteY1" fmla="*/ 0 h 496520"/>
                <a:gd name="connsiteX2" fmla="*/ 3011848 w 3011848"/>
                <a:gd name="connsiteY2" fmla="*/ 496520 h 496520"/>
                <a:gd name="connsiteX3" fmla="*/ 0 w 3011848"/>
                <a:gd name="connsiteY3" fmla="*/ 496520 h 496520"/>
                <a:gd name="connsiteX4" fmla="*/ 0 w 3011848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48" h="496520">
                  <a:moveTo>
                    <a:pt x="0" y="0"/>
                  </a:moveTo>
                  <a:lnTo>
                    <a:pt x="3011848" y="0"/>
                  </a:lnTo>
                  <a:lnTo>
                    <a:pt x="3011848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19F72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71755" lvl="1" algn="l" defTabSz="466725">
                <a:lnSpc>
                  <a:spcPct val="90000"/>
                </a:lnSpc>
                <a:spcBef>
                  <a:spcPct val="0"/>
                </a:spcBef>
              </a:pPr>
              <a:r>
                <a:rPr lang="en-US" altLang="ru-RU" sz="1050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学生选择项目及其角色，平台自动记录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59824" y="1131592"/>
              <a:ext cx="1313028" cy="614319"/>
            </a:xfrm>
            <a:custGeom>
              <a:avLst/>
              <a:gdLst>
                <a:gd name="connsiteX0" fmla="*/ 0 w 1313028"/>
                <a:gd name="connsiteY0" fmla="*/ 102407 h 614319"/>
                <a:gd name="connsiteX1" fmla="*/ 102407 w 1313028"/>
                <a:gd name="connsiteY1" fmla="*/ 0 h 614319"/>
                <a:gd name="connsiteX2" fmla="*/ 1210621 w 1313028"/>
                <a:gd name="connsiteY2" fmla="*/ 0 h 614319"/>
                <a:gd name="connsiteX3" fmla="*/ 1313028 w 1313028"/>
                <a:gd name="connsiteY3" fmla="*/ 102407 h 614319"/>
                <a:gd name="connsiteX4" fmla="*/ 1313028 w 1313028"/>
                <a:gd name="connsiteY4" fmla="*/ 511912 h 614319"/>
                <a:gd name="connsiteX5" fmla="*/ 1210621 w 1313028"/>
                <a:gd name="connsiteY5" fmla="*/ 614319 h 614319"/>
                <a:gd name="connsiteX6" fmla="*/ 102407 w 1313028"/>
                <a:gd name="connsiteY6" fmla="*/ 614319 h 614319"/>
                <a:gd name="connsiteX7" fmla="*/ 0 w 1313028"/>
                <a:gd name="connsiteY7" fmla="*/ 511912 h 614319"/>
                <a:gd name="connsiteX8" fmla="*/ 0 w 1313028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028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210621" y="0"/>
                  </a:lnTo>
                  <a:cubicBezTo>
                    <a:pt x="1267179" y="0"/>
                    <a:pt x="1313028" y="45849"/>
                    <a:pt x="1313028" y="102407"/>
                  </a:cubicBezTo>
                  <a:lnTo>
                    <a:pt x="1313028" y="511912"/>
                  </a:lnTo>
                  <a:cubicBezTo>
                    <a:pt x="1313028" y="568470"/>
                    <a:pt x="1267179" y="614319"/>
                    <a:pt x="1210621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319F7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项目选择</a:t>
              </a:r>
            </a:p>
          </p:txBody>
        </p:sp>
        <p:sp>
          <p:nvSpPr>
            <p:cNvPr id="19" name="Стрелка углом вверх 18"/>
            <p:cNvSpPr/>
            <p:nvPr/>
          </p:nvSpPr>
          <p:spPr>
            <a:xfrm rot="5400000">
              <a:off x="1664269" y="2391638"/>
              <a:ext cx="521346" cy="593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2733998" y="1838392"/>
              <a:ext cx="3714934" cy="496243"/>
            </a:xfrm>
            <a:custGeom>
              <a:avLst/>
              <a:gdLst>
                <a:gd name="connsiteX0" fmla="*/ 0 w 3250136"/>
                <a:gd name="connsiteY0" fmla="*/ 0 h 496520"/>
                <a:gd name="connsiteX1" fmla="*/ 3250136 w 3250136"/>
                <a:gd name="connsiteY1" fmla="*/ 0 h 496520"/>
                <a:gd name="connsiteX2" fmla="*/ 3250136 w 3250136"/>
                <a:gd name="connsiteY2" fmla="*/ 496520 h 496520"/>
                <a:gd name="connsiteX3" fmla="*/ 0 w 3250136"/>
                <a:gd name="connsiteY3" fmla="*/ 496520 h 496520"/>
                <a:gd name="connsiteX4" fmla="*/ 0 w 3250136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136" h="496520">
                  <a:moveTo>
                    <a:pt x="0" y="0"/>
                  </a:moveTo>
                  <a:lnTo>
                    <a:pt x="3250136" y="0"/>
                  </a:lnTo>
                  <a:lnTo>
                    <a:pt x="3250136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C9068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36195" lvl="1" algn="l" defTabSz="57785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ru-RU" sz="1050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项目负责人在平台上确认学生角色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482029" y="1779663"/>
              <a:ext cx="1349494" cy="614319"/>
            </a:xfrm>
            <a:custGeom>
              <a:avLst/>
              <a:gdLst>
                <a:gd name="connsiteX0" fmla="*/ 0 w 1349494"/>
                <a:gd name="connsiteY0" fmla="*/ 102407 h 614319"/>
                <a:gd name="connsiteX1" fmla="*/ 102407 w 1349494"/>
                <a:gd name="connsiteY1" fmla="*/ 0 h 614319"/>
                <a:gd name="connsiteX2" fmla="*/ 1247087 w 1349494"/>
                <a:gd name="connsiteY2" fmla="*/ 0 h 614319"/>
                <a:gd name="connsiteX3" fmla="*/ 1349494 w 1349494"/>
                <a:gd name="connsiteY3" fmla="*/ 102407 h 614319"/>
                <a:gd name="connsiteX4" fmla="*/ 1349494 w 1349494"/>
                <a:gd name="connsiteY4" fmla="*/ 511912 h 614319"/>
                <a:gd name="connsiteX5" fmla="*/ 1247087 w 1349494"/>
                <a:gd name="connsiteY5" fmla="*/ 614319 h 614319"/>
                <a:gd name="connsiteX6" fmla="*/ 102407 w 1349494"/>
                <a:gd name="connsiteY6" fmla="*/ 614319 h 614319"/>
                <a:gd name="connsiteX7" fmla="*/ 0 w 1349494"/>
                <a:gd name="connsiteY7" fmla="*/ 511912 h 614319"/>
                <a:gd name="connsiteX8" fmla="*/ 0 w 1349494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9494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247087" y="0"/>
                  </a:lnTo>
                  <a:cubicBezTo>
                    <a:pt x="1303645" y="0"/>
                    <a:pt x="1349494" y="45849"/>
                    <a:pt x="1349494" y="102407"/>
                  </a:cubicBezTo>
                  <a:lnTo>
                    <a:pt x="1349494" y="511912"/>
                  </a:lnTo>
                  <a:cubicBezTo>
                    <a:pt x="1349494" y="568470"/>
                    <a:pt x="1303645" y="614319"/>
                    <a:pt x="1247087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2C90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项目初步确认</a:t>
              </a:r>
            </a:p>
          </p:txBody>
        </p:sp>
        <p:sp>
          <p:nvSpPr>
            <p:cNvPr id="22" name="Стрелка углом вверх 21"/>
            <p:cNvSpPr/>
            <p:nvPr/>
          </p:nvSpPr>
          <p:spPr>
            <a:xfrm rot="5400000">
              <a:off x="2386472" y="3039711"/>
              <a:ext cx="521346" cy="593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3428500" y="2499831"/>
              <a:ext cx="4954894" cy="496243"/>
            </a:xfrm>
            <a:custGeom>
              <a:avLst/>
              <a:gdLst>
                <a:gd name="connsiteX0" fmla="*/ 0 w 2674047"/>
                <a:gd name="connsiteY0" fmla="*/ 0 h 496520"/>
                <a:gd name="connsiteX1" fmla="*/ 2674047 w 2674047"/>
                <a:gd name="connsiteY1" fmla="*/ 0 h 496520"/>
                <a:gd name="connsiteX2" fmla="*/ 2674047 w 2674047"/>
                <a:gd name="connsiteY2" fmla="*/ 496520 h 496520"/>
                <a:gd name="connsiteX3" fmla="*/ 0 w 2674047"/>
                <a:gd name="connsiteY3" fmla="*/ 496520 h 496520"/>
                <a:gd name="connsiteX4" fmla="*/ 0 w 2674047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4047" h="496520">
                  <a:moveTo>
                    <a:pt x="0" y="0"/>
                  </a:moveTo>
                  <a:lnTo>
                    <a:pt x="2674047" y="0"/>
                  </a:lnTo>
                  <a:lnTo>
                    <a:pt x="2674047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7815D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71755" lvl="1" algn="l" defTabSz="57785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ru-RU" sz="1050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本校信息系统确认跨系项目团队成员构成，并颁布相关法令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204233" y="2427733"/>
              <a:ext cx="1313028" cy="614319"/>
            </a:xfrm>
            <a:custGeom>
              <a:avLst/>
              <a:gdLst>
                <a:gd name="connsiteX0" fmla="*/ 0 w 1313028"/>
                <a:gd name="connsiteY0" fmla="*/ 102407 h 614319"/>
                <a:gd name="connsiteX1" fmla="*/ 102407 w 1313028"/>
                <a:gd name="connsiteY1" fmla="*/ 0 h 614319"/>
                <a:gd name="connsiteX2" fmla="*/ 1210621 w 1313028"/>
                <a:gd name="connsiteY2" fmla="*/ 0 h 614319"/>
                <a:gd name="connsiteX3" fmla="*/ 1313028 w 1313028"/>
                <a:gd name="connsiteY3" fmla="*/ 102407 h 614319"/>
                <a:gd name="connsiteX4" fmla="*/ 1313028 w 1313028"/>
                <a:gd name="connsiteY4" fmla="*/ 511912 h 614319"/>
                <a:gd name="connsiteX5" fmla="*/ 1210621 w 1313028"/>
                <a:gd name="connsiteY5" fmla="*/ 614319 h 614319"/>
                <a:gd name="connsiteX6" fmla="*/ 102407 w 1313028"/>
                <a:gd name="connsiteY6" fmla="*/ 614319 h 614319"/>
                <a:gd name="connsiteX7" fmla="*/ 0 w 1313028"/>
                <a:gd name="connsiteY7" fmla="*/ 511912 h 614319"/>
                <a:gd name="connsiteX8" fmla="*/ 0 w 1313028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028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210621" y="0"/>
                  </a:lnTo>
                  <a:cubicBezTo>
                    <a:pt x="1267179" y="0"/>
                    <a:pt x="1313028" y="45849"/>
                    <a:pt x="1313028" y="102407"/>
                  </a:cubicBezTo>
                  <a:lnTo>
                    <a:pt x="1313028" y="511912"/>
                  </a:lnTo>
                  <a:cubicBezTo>
                    <a:pt x="1313028" y="568470"/>
                    <a:pt x="1267179" y="614319"/>
                    <a:pt x="1210621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27815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项目最终确认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（法令）</a:t>
              </a:r>
            </a:p>
          </p:txBody>
        </p:sp>
        <p:sp>
          <p:nvSpPr>
            <p:cNvPr id="25" name="Стрелка углом вверх 24"/>
            <p:cNvSpPr/>
            <p:nvPr/>
          </p:nvSpPr>
          <p:spPr>
            <a:xfrm rot="5400000">
              <a:off x="3108675" y="3687785"/>
              <a:ext cx="521346" cy="593534"/>
            </a:xfrm>
            <a:prstGeom prst="bentUpArrow">
              <a:avLst>
                <a:gd name="adj1" fmla="val 32840"/>
                <a:gd name="adj2" fmla="val 25000"/>
                <a:gd name="adj3" fmla="val 35780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4115580" y="3134500"/>
              <a:ext cx="4403870" cy="496243"/>
            </a:xfrm>
            <a:custGeom>
              <a:avLst/>
              <a:gdLst>
                <a:gd name="connsiteX0" fmla="*/ 0 w 638311"/>
                <a:gd name="connsiteY0" fmla="*/ 0 h 496520"/>
                <a:gd name="connsiteX1" fmla="*/ 638311 w 638311"/>
                <a:gd name="connsiteY1" fmla="*/ 0 h 496520"/>
                <a:gd name="connsiteX2" fmla="*/ 638311 w 638311"/>
                <a:gd name="connsiteY2" fmla="*/ 496520 h 496520"/>
                <a:gd name="connsiteX3" fmla="*/ 0 w 638311"/>
                <a:gd name="connsiteY3" fmla="*/ 496520 h 496520"/>
                <a:gd name="connsiteX4" fmla="*/ 0 w 638311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311" h="496520">
                  <a:moveTo>
                    <a:pt x="0" y="0"/>
                  </a:moveTo>
                  <a:lnTo>
                    <a:pt x="638311" y="0"/>
                  </a:lnTo>
                  <a:lnTo>
                    <a:pt x="638311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37353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107950" lvl="1" defTabSz="466725">
                <a:lnSpc>
                  <a:spcPct val="90000"/>
                </a:lnSpc>
                <a:spcBef>
                  <a:spcPct val="0"/>
                </a:spcBef>
              </a:pPr>
              <a:r>
                <a:rPr lang="en-US" altLang="ru-RU" sz="1050" b="1" kern="1200" dirty="0">
                  <a:solidFill>
                    <a:srgbClr val="960E0E"/>
                  </a:solidFill>
                  <a:latin typeface="SimHei" panose="02010609060101010101" charset="-122"/>
                  <a:ea typeface="SimHei" panose="02010609060101010101" charset="-122"/>
                  <a:cs typeface="SimHei" panose="02010609060101010101" charset="-122"/>
                </a:rPr>
                <a:t>项目实施周期1-3学期，严格遵守日程安排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953918" y="3075803"/>
              <a:ext cx="1276553" cy="614319"/>
            </a:xfrm>
            <a:custGeom>
              <a:avLst/>
              <a:gdLst>
                <a:gd name="connsiteX0" fmla="*/ 0 w 1276553"/>
                <a:gd name="connsiteY0" fmla="*/ 102407 h 614319"/>
                <a:gd name="connsiteX1" fmla="*/ 102407 w 1276553"/>
                <a:gd name="connsiteY1" fmla="*/ 0 h 614319"/>
                <a:gd name="connsiteX2" fmla="*/ 1174146 w 1276553"/>
                <a:gd name="connsiteY2" fmla="*/ 0 h 614319"/>
                <a:gd name="connsiteX3" fmla="*/ 1276553 w 1276553"/>
                <a:gd name="connsiteY3" fmla="*/ 102407 h 614319"/>
                <a:gd name="connsiteX4" fmla="*/ 1276553 w 1276553"/>
                <a:gd name="connsiteY4" fmla="*/ 511912 h 614319"/>
                <a:gd name="connsiteX5" fmla="*/ 1174146 w 1276553"/>
                <a:gd name="connsiteY5" fmla="*/ 614319 h 614319"/>
                <a:gd name="connsiteX6" fmla="*/ 102407 w 1276553"/>
                <a:gd name="connsiteY6" fmla="*/ 614319 h 614319"/>
                <a:gd name="connsiteX7" fmla="*/ 0 w 1276553"/>
                <a:gd name="connsiteY7" fmla="*/ 511912 h 614319"/>
                <a:gd name="connsiteX8" fmla="*/ 0 w 1276553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6553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174146" y="0"/>
                  </a:lnTo>
                  <a:cubicBezTo>
                    <a:pt x="1230704" y="0"/>
                    <a:pt x="1276553" y="45849"/>
                    <a:pt x="1276553" y="102407"/>
                  </a:cubicBezTo>
                  <a:lnTo>
                    <a:pt x="1276553" y="511912"/>
                  </a:lnTo>
                  <a:cubicBezTo>
                    <a:pt x="1276553" y="568470"/>
                    <a:pt x="1230704" y="614319"/>
                    <a:pt x="1174146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23735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项目实施</a:t>
              </a: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4894188" y="3782880"/>
              <a:ext cx="3734724" cy="496243"/>
            </a:xfrm>
            <a:custGeom>
              <a:avLst/>
              <a:gdLst>
                <a:gd name="connsiteX0" fmla="*/ 0 w 638311"/>
                <a:gd name="connsiteY0" fmla="*/ 0 h 496520"/>
                <a:gd name="connsiteX1" fmla="*/ 638311 w 638311"/>
                <a:gd name="connsiteY1" fmla="*/ 0 h 496520"/>
                <a:gd name="connsiteX2" fmla="*/ 638311 w 638311"/>
                <a:gd name="connsiteY2" fmla="*/ 496520 h 496520"/>
                <a:gd name="connsiteX3" fmla="*/ 0 w 638311"/>
                <a:gd name="connsiteY3" fmla="*/ 496520 h 496520"/>
                <a:gd name="connsiteX4" fmla="*/ 0 w 638311"/>
                <a:gd name="connsiteY4" fmla="*/ 0 h 4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311" h="496520">
                  <a:moveTo>
                    <a:pt x="0" y="0"/>
                  </a:moveTo>
                  <a:lnTo>
                    <a:pt x="638311" y="0"/>
                  </a:lnTo>
                  <a:lnTo>
                    <a:pt x="638311" y="496520"/>
                  </a:lnTo>
                  <a:lnTo>
                    <a:pt x="0" y="4965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20694C"/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44145" lvl="1" defTabSz="177800">
                <a:lnSpc>
                  <a:spcPct val="90000"/>
                </a:lnSpc>
                <a:spcBef>
                  <a:spcPct val="0"/>
                </a:spcBef>
              </a:pPr>
              <a:r>
                <a:rPr lang="en-US" altLang="ru-RU" sz="1050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项目将在学科框架内每学期进行考核，终极考核于项目完成时进行。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652991" y="3724114"/>
              <a:ext cx="1378490" cy="614427"/>
            </a:xfrm>
            <a:custGeom>
              <a:avLst/>
              <a:gdLst>
                <a:gd name="connsiteX0" fmla="*/ 0 w 1313028"/>
                <a:gd name="connsiteY0" fmla="*/ 102407 h 614319"/>
                <a:gd name="connsiteX1" fmla="*/ 102407 w 1313028"/>
                <a:gd name="connsiteY1" fmla="*/ 0 h 614319"/>
                <a:gd name="connsiteX2" fmla="*/ 1210621 w 1313028"/>
                <a:gd name="connsiteY2" fmla="*/ 0 h 614319"/>
                <a:gd name="connsiteX3" fmla="*/ 1313028 w 1313028"/>
                <a:gd name="connsiteY3" fmla="*/ 102407 h 614319"/>
                <a:gd name="connsiteX4" fmla="*/ 1313028 w 1313028"/>
                <a:gd name="connsiteY4" fmla="*/ 511912 h 614319"/>
                <a:gd name="connsiteX5" fmla="*/ 1210621 w 1313028"/>
                <a:gd name="connsiteY5" fmla="*/ 614319 h 614319"/>
                <a:gd name="connsiteX6" fmla="*/ 102407 w 1313028"/>
                <a:gd name="connsiteY6" fmla="*/ 614319 h 614319"/>
                <a:gd name="connsiteX7" fmla="*/ 0 w 1313028"/>
                <a:gd name="connsiteY7" fmla="*/ 511912 h 614319"/>
                <a:gd name="connsiteX8" fmla="*/ 0 w 1313028"/>
                <a:gd name="connsiteY8" fmla="*/ 102407 h 6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3028" h="614319">
                  <a:moveTo>
                    <a:pt x="0" y="102407"/>
                  </a:moveTo>
                  <a:cubicBezTo>
                    <a:pt x="0" y="45849"/>
                    <a:pt x="45849" y="0"/>
                    <a:pt x="102407" y="0"/>
                  </a:cubicBezTo>
                  <a:lnTo>
                    <a:pt x="1210621" y="0"/>
                  </a:lnTo>
                  <a:cubicBezTo>
                    <a:pt x="1267179" y="0"/>
                    <a:pt x="1313028" y="45849"/>
                    <a:pt x="1313028" y="102407"/>
                  </a:cubicBezTo>
                  <a:lnTo>
                    <a:pt x="1313028" y="511912"/>
                  </a:lnTo>
                  <a:cubicBezTo>
                    <a:pt x="1313028" y="568470"/>
                    <a:pt x="1267179" y="614319"/>
                    <a:pt x="1210621" y="614319"/>
                  </a:cubicBezTo>
                  <a:lnTo>
                    <a:pt x="102407" y="614319"/>
                  </a:lnTo>
                  <a:cubicBezTo>
                    <a:pt x="45849" y="614319"/>
                    <a:pt x="0" y="568470"/>
                    <a:pt x="0" y="511912"/>
                  </a:cubicBezTo>
                  <a:lnTo>
                    <a:pt x="0" y="102407"/>
                  </a:lnTo>
                  <a:close/>
                </a:path>
              </a:pathLst>
            </a:custGeom>
            <a:solidFill>
              <a:srgbClr val="20694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094" tIns="68094" rIns="68094" bIns="6809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ru-RU" sz="1000" b="1" kern="1200" dirty="0">
                  <a:latin typeface="SimHei" panose="02010609060101010101" charset="-122"/>
                  <a:ea typeface="SimHei" panose="02010609060101010101" charset="-122"/>
                  <a:cs typeface="Arial" panose="020B0604020202020204" pitchFamily="34" charset="0"/>
                </a:rPr>
                <a:t>项目考核</a:t>
              </a:r>
            </a:p>
          </p:txBody>
        </p:sp>
      </p:grpSp>
      <p:sp>
        <p:nvSpPr>
          <p:cNvPr id="30" name="Заголовок 1"/>
          <p:cNvSpPr txBox="1"/>
          <p:nvPr/>
        </p:nvSpPr>
        <p:spPr>
          <a:xfrm>
            <a:off x="804766" y="330406"/>
            <a:ext cx="8145600" cy="513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1400" b="1" dirty="0" err="1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新技大本科与专家学位</a:t>
            </a:r>
            <a:r>
              <a:rPr lang="ru-RU" sz="1400" b="1" dirty="0" err="1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学生项目实施机制</a:t>
            </a:r>
            <a:endParaRPr lang="ru-RU" sz="1400" b="1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657889" y="1561286"/>
            <a:ext cx="648000" cy="390032"/>
          </a:xfrm>
          <a:prstGeom prst="roundRect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250</a:t>
            </a:r>
            <a:endParaRPr lang="ru-RU" sz="28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36096" y="936609"/>
            <a:ext cx="648000" cy="390032"/>
          </a:xfrm>
          <a:prstGeom prst="roundRect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42%</a:t>
            </a:r>
            <a:endParaRPr lang="ru-RU" sz="5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644432" y="2183015"/>
            <a:ext cx="648000" cy="390032"/>
          </a:xfrm>
          <a:prstGeom prst="roundRect">
            <a:avLst/>
          </a:prstGeom>
          <a:solidFill>
            <a:srgbClr val="20694C"/>
          </a:solidFill>
          <a:ln>
            <a:solidFill>
              <a:srgbClr val="206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1285</a:t>
            </a:r>
            <a:endParaRPr lang="ru-RU" sz="11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05550" y="1633855"/>
            <a:ext cx="2776855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US" altLang="ru-RU" sz="115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2</a:t>
            </a:r>
            <a:r>
              <a:rPr lang="ru-RU" sz="115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018-2019学年</a:t>
            </a:r>
            <a:r>
              <a:rPr lang="en-US" altLang="ru-RU" sz="115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项目(所有专业与学制)</a:t>
            </a:r>
            <a:r>
              <a:rPr lang="ru-RU" sz="115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83868" y="1008846"/>
            <a:ext cx="2851893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US" altLang="ru-RU" sz="115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企业订制各层次项目</a:t>
            </a:r>
            <a:endParaRPr lang="en-US" altLang="ru-RU" sz="1150" b="1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92340" y="2280285"/>
            <a:ext cx="171323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  <a:spcAft>
                <a:spcPts val="0"/>
              </a:spcAft>
            </a:pPr>
            <a:r>
              <a:rPr lang="en-US" altLang="ru-RU" sz="115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参与项目的学生</a:t>
            </a:r>
            <a:endParaRPr lang="en-US" altLang="ru-RU" sz="1150" b="1" dirty="0"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20599" y="4051047"/>
            <a:ext cx="26095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srgbClr val="960E0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project-study.nstu.ru</a:t>
            </a:r>
            <a:endParaRPr lang="ru-RU" sz="1900" b="1" dirty="0">
              <a:solidFill>
                <a:srgbClr val="960E0E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4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скругленным углом 3"/>
          <p:cNvSpPr/>
          <p:nvPr/>
        </p:nvSpPr>
        <p:spPr>
          <a:xfrm flipV="1">
            <a:off x="0" y="0"/>
            <a:ext cx="9144000" cy="339502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366" y="7673"/>
            <a:ext cx="8528146" cy="331830"/>
          </a:xfrm>
        </p:spPr>
        <p:txBody>
          <a:bodyPr>
            <a:noAutofit/>
          </a:bodyPr>
          <a:lstStyle/>
          <a:p>
            <a:pPr algn="l"/>
            <a:r>
              <a:rPr lang="en-US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适应地区要求的教育转型</a:t>
            </a:r>
            <a:endParaRPr lang="ru-RU" sz="1400" b="1" cap="all" dirty="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sp>
        <p:nvSpPr>
          <p:cNvPr id="30" name="Заголовок 1"/>
          <p:cNvSpPr txBox="1"/>
          <p:nvPr/>
        </p:nvSpPr>
        <p:spPr>
          <a:xfrm>
            <a:off x="107315" y="339725"/>
            <a:ext cx="6332855" cy="504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航空制造科技生产教育投资伙伴</a:t>
            </a:r>
          </a:p>
        </p:txBody>
      </p:sp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69036"/>
            <a:ext cx="2133600" cy="273844"/>
          </a:xfrm>
        </p:spPr>
        <p:txBody>
          <a:bodyPr/>
          <a:lstStyle/>
          <a:p>
            <a:fld id="{E5616DE5-CBD9-47C3-9809-5E594B328E2C}" type="slidenum"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G:\Учеба инфографика\иконки\для итога\партнеры\внесены\sukho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46"/>
          <a:stretch>
            <a:fillRect/>
          </a:stretch>
        </p:blipFill>
        <p:spPr bwMode="auto">
          <a:xfrm>
            <a:off x="3563412" y="2266543"/>
            <a:ext cx="1233430" cy="2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W:\Опорный_2017\2. Наблюдательный совет\лого\logo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96" y="2170335"/>
            <a:ext cx="705357" cy="42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W:\Опорный_2017\2. Наблюдательный совет\лого\NSTU_Logo_grade_r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028" y="2138397"/>
            <a:ext cx="607043" cy="5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W:\Опорный_2017\2. Наблюдательный совет\лого\novosibirskiy-aviacionnyy-tehnicheskiy-kolledz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7" y="2109966"/>
            <a:ext cx="577580" cy="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W:\Опорный_2017\2. Наблюдательный совет\лого\professionalnoe-uchilische-1-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9665" b="13721"/>
          <a:stretch>
            <a:fillRect/>
          </a:stretch>
        </p:blipFill>
        <p:spPr bwMode="auto">
          <a:xfrm>
            <a:off x="1102167" y="2077658"/>
            <a:ext cx="946441" cy="6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067023" y="3586887"/>
            <a:ext cx="2883432" cy="283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区域原子能信息中心</a:t>
            </a:r>
          </a:p>
        </p:txBody>
      </p:sp>
      <p:pic>
        <p:nvPicPr>
          <p:cNvPr id="40" name="Picture 2" descr="W:\Презентации\лого\2018-09-26 15_09_08-nsk.myatom.ru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72502"/>
            <a:ext cx="2006042" cy="8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411018" y="4000569"/>
            <a:ext cx="143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10 000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53546" y="4179550"/>
            <a:ext cx="3043296" cy="23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每年受教育人数（中等教育）</a:t>
            </a:r>
          </a:p>
        </p:txBody>
      </p:sp>
      <p:sp>
        <p:nvSpPr>
          <p:cNvPr id="48" name="Заголовок 1"/>
          <p:cNvSpPr txBox="1"/>
          <p:nvPr/>
        </p:nvSpPr>
        <p:spPr>
          <a:xfrm>
            <a:off x="179512" y="2859782"/>
            <a:ext cx="8856984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" alt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imHei" panose="02010609060101010101" charset="-122"/>
                <a:ea typeface="SimHei" panose="02010609060101010101" charset="-122"/>
                <a:cs typeface="Verdana" pitchFamily="34" charset="0"/>
              </a:rPr>
              <a:t>为其他行业输送人才</a:t>
            </a:r>
          </a:p>
        </p:txBody>
      </p:sp>
      <p:pic>
        <p:nvPicPr>
          <p:cNvPr id="49" name="Picture 3" descr="W:\Презентации\лого\49d8dc6247da93016cd5a4324e15f2cd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445" y="3334428"/>
            <a:ext cx="1849457" cy="5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279515" y="3394710"/>
            <a:ext cx="1920240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学生“机器人与人工智能”</a:t>
            </a:r>
            <a:r>
              <a:rPr lang="ru-RU" sz="14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设计</a:t>
            </a:r>
            <a:r>
              <a:rPr lang="" altLang="ru-RU" sz="14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院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647902" y="4003199"/>
            <a:ext cx="1208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1 500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802171" y="4083307"/>
            <a:ext cx="3096424" cy="32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endParaRPr lang="ru-RU" sz="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1100"/>
              </a:lnSpc>
            </a:pPr>
            <a:r>
              <a:rPr lang="en-US" altLang="ru-RU" sz="11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每年受教育人数（中等教育）</a:t>
            </a:r>
            <a:endParaRPr lang="ru-RU" sz="11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46012"/>
            <a:ext cx="5441605" cy="139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«Новые кадры ОПК»2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056" y="871069"/>
            <a:ext cx="869183" cy="87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00825" y="1111250"/>
            <a:ext cx="1499235" cy="475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" altLang="ru-RU" sz="14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为国防工业组织定向输送人才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57059" y="1618224"/>
            <a:ext cx="8675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14815" y="1713467"/>
            <a:ext cx="2411891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endParaRPr lang="ru-RU" sz="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已输送人才（2014年起）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457174" y="2787774"/>
            <a:ext cx="2745854" cy="209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3131840" y="2845395"/>
            <a:ext cx="2833576" cy="2539"/>
          </a:xfrm>
          <a:prstGeom prst="line">
            <a:avLst/>
          </a:prstGeom>
          <a:ln w="28575">
            <a:solidFill>
              <a:srgbClr val="96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763688" y="3209454"/>
            <a:ext cx="2448272" cy="0"/>
          </a:xfrm>
          <a:prstGeom prst="line">
            <a:avLst/>
          </a:prstGeom>
          <a:ln w="28575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2431305" y="3251419"/>
            <a:ext cx="1852663" cy="0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283968" y="3251419"/>
            <a:ext cx="0" cy="544467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516216" y="3209454"/>
            <a:ext cx="2448272" cy="0"/>
          </a:xfrm>
          <a:prstGeom prst="line">
            <a:avLst/>
          </a:prstGeom>
          <a:ln w="28575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7183833" y="3251419"/>
            <a:ext cx="1852663" cy="0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9036496" y="3251419"/>
            <a:ext cx="0" cy="544467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516216" y="771550"/>
            <a:ext cx="2448272" cy="0"/>
          </a:xfrm>
          <a:prstGeom prst="line">
            <a:avLst/>
          </a:prstGeom>
          <a:ln w="28575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7183833" y="813515"/>
            <a:ext cx="1852663" cy="0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9036496" y="813515"/>
            <a:ext cx="0" cy="544467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662245" y="1035175"/>
            <a:ext cx="0" cy="882484"/>
          </a:xfrm>
          <a:prstGeom prst="line">
            <a:avLst/>
          </a:prstGeom>
          <a:ln w="28575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580112" y="963167"/>
            <a:ext cx="0" cy="544467"/>
          </a:xfrm>
          <a:prstGeom prst="line">
            <a:avLst/>
          </a:prstGeom>
          <a:ln w="12700">
            <a:solidFill>
              <a:srgbClr val="206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012160" y="1986975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rgbClr val="960E0E"/>
                  </a:solidFill>
                  <a:prstDash val="solid"/>
                </a:ln>
                <a:solidFill>
                  <a:srgbClr val="960E0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3200" b="1" cap="none" spc="0" dirty="0">
              <a:ln w="12700">
                <a:solidFill>
                  <a:srgbClr val="960E0E"/>
                </a:solidFill>
                <a:prstDash val="solid"/>
              </a:ln>
              <a:solidFill>
                <a:srgbClr val="960E0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624605" y="2082218"/>
            <a:ext cx="2411891" cy="33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"/>
              </a:lnSpc>
            </a:pPr>
            <a:endParaRPr lang="ru-RU" sz="60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1200"/>
              </a:lnSpc>
            </a:pPr>
            <a:r>
              <a:rPr lang="" altLang="ru-RU" sz="1100" dirty="0"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企业合作伙伴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4510" y="1183005"/>
            <a:ext cx="918210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" altLang="zh-CN" sz="900" dirty="0"/>
              <a:t>2017年就业于航空制造业的毕业生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63396" y="1134744"/>
            <a:ext cx="100865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" altLang="en-US" sz="900" dirty="0"/>
          </a:p>
          <a:p>
            <a:pPr algn="ctr"/>
            <a:r>
              <a:rPr lang="" altLang="en-US" sz="900" dirty="0"/>
              <a:t>企业实习</a:t>
            </a:r>
          </a:p>
          <a:p>
            <a:endParaRPr lang="" altLang="en-US" sz="900" dirty="0"/>
          </a:p>
        </p:txBody>
      </p:sp>
      <p:sp>
        <p:nvSpPr>
          <p:cNvPr id="9" name="文本框 8"/>
          <p:cNvSpPr txBox="1"/>
          <p:nvPr/>
        </p:nvSpPr>
        <p:spPr>
          <a:xfrm>
            <a:off x="3060065" y="1134745"/>
            <a:ext cx="979170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" altLang="en-US" sz="900"/>
          </a:p>
          <a:p>
            <a:pPr algn="ctr"/>
            <a:r>
              <a:rPr lang="" altLang="en-US" sz="900"/>
              <a:t>为企业量身定做的项目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57065" y="1128395"/>
            <a:ext cx="918210" cy="5067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" altLang="en-US" sz="900"/>
          </a:p>
          <a:p>
            <a:pPr algn="ctr"/>
            <a:r>
              <a:rPr lang="" altLang="en-US" sz="900"/>
              <a:t>企业人才流动</a:t>
            </a:r>
          </a:p>
          <a:p>
            <a:pPr algn="ctr"/>
            <a:endParaRPr lang="" altLang="en-US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олилиния 43"/>
          <p:cNvSpPr/>
          <p:nvPr/>
        </p:nvSpPr>
        <p:spPr>
          <a:xfrm>
            <a:off x="3176519" y="1250999"/>
            <a:ext cx="223271" cy="884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69898"/>
                </a:lnTo>
                <a:lnTo>
                  <a:pt x="205306" y="769898"/>
                </a:lnTo>
              </a:path>
            </a:pathLst>
          </a:custGeom>
          <a:noFill/>
          <a:ln>
            <a:solidFill>
              <a:srgbClr val="2069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cxnSp>
        <p:nvCxnSpPr>
          <p:cNvPr id="62" name="Прямая соединительная линия 61"/>
          <p:cNvCxnSpPr/>
          <p:nvPr/>
        </p:nvCxnSpPr>
        <p:spPr>
          <a:xfrm>
            <a:off x="6858016" y="1000114"/>
            <a:ext cx="500066" cy="1588"/>
          </a:xfrm>
          <a:prstGeom prst="line">
            <a:avLst/>
          </a:prstGeom>
          <a:noFill/>
          <a:ln>
            <a:solidFill>
              <a:srgbClr val="2069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0" name="Прямоугольник с одним скругленным углом 29"/>
          <p:cNvSpPr/>
          <p:nvPr/>
        </p:nvSpPr>
        <p:spPr>
          <a:xfrm flipV="1">
            <a:off x="0" y="-2327"/>
            <a:ext cx="9144000" cy="419163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3059" y="4869656"/>
            <a:ext cx="2133600" cy="273844"/>
          </a:xfrm>
        </p:spPr>
        <p:txBody>
          <a:bodyPr/>
          <a:lstStyle/>
          <a:p>
            <a:fld id="{E5616DE5-CBD9-47C3-9809-5E594B328E2C}" type="slidenum">
              <a:rPr lang="ru-RU" sz="1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5598134" y="1170443"/>
            <a:ext cx="118555" cy="336004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3063"/>
                </a:lnTo>
                <a:lnTo>
                  <a:pt x="205306" y="2053063"/>
                </a:lnTo>
              </a:path>
            </a:pathLst>
          </a:custGeom>
          <a:noFill/>
          <a:ln>
            <a:solidFill>
              <a:srgbClr val="2069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Заголовок 1"/>
          <p:cNvSpPr txBox="1"/>
          <p:nvPr/>
        </p:nvSpPr>
        <p:spPr>
          <a:xfrm>
            <a:off x="614669" y="86100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教育新项目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grpSp>
        <p:nvGrpSpPr>
          <p:cNvPr id="33" name="Group 44"/>
          <p:cNvGrpSpPr/>
          <p:nvPr/>
        </p:nvGrpSpPr>
        <p:grpSpPr bwMode="auto">
          <a:xfrm>
            <a:off x="3067320" y="545801"/>
            <a:ext cx="3816424" cy="737429"/>
            <a:chOff x="1655763" y="1368425"/>
            <a:chExt cx="5877719" cy="535781"/>
          </a:xfrm>
          <a:solidFill>
            <a:srgbClr val="20694C"/>
          </a:solidFill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1655763" y="1368425"/>
              <a:ext cx="5874544" cy="53419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7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9"/>
            <p:cNvSpPr/>
            <p:nvPr/>
          </p:nvSpPr>
          <p:spPr bwMode="auto">
            <a:xfrm>
              <a:off x="4245103" y="1370806"/>
              <a:ext cx="3288379" cy="533400"/>
            </a:xfrm>
            <a:custGeom>
              <a:avLst/>
              <a:gdLst>
                <a:gd name="T0" fmla="*/ 969963 w 611"/>
                <a:gd name="T1" fmla="*/ 0 h 336"/>
                <a:gd name="T2" fmla="*/ 969963 w 611"/>
                <a:gd name="T3" fmla="*/ 533400 h 336"/>
                <a:gd name="T4" fmla="*/ 0 w 611"/>
                <a:gd name="T5" fmla="*/ 533400 h 336"/>
                <a:gd name="T6" fmla="*/ 531813 w 611"/>
                <a:gd name="T7" fmla="*/ 0 h 336"/>
                <a:gd name="T8" fmla="*/ 969963 w 611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336">
                  <a:moveTo>
                    <a:pt x="611" y="0"/>
                  </a:moveTo>
                  <a:lnTo>
                    <a:pt x="611" y="336"/>
                  </a:lnTo>
                  <a:lnTo>
                    <a:pt x="0" y="336"/>
                  </a:lnTo>
                  <a:lnTo>
                    <a:pt x="335" y="0"/>
                  </a:lnTo>
                  <a:lnTo>
                    <a:pt x="61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0694C">
                    <a:shade val="30000"/>
                    <a:satMod val="115000"/>
                  </a:srgbClr>
                </a:gs>
                <a:gs pos="50000">
                  <a:srgbClr val="20694C">
                    <a:shade val="67500"/>
                    <a:satMod val="115000"/>
                  </a:srgbClr>
                </a:gs>
                <a:gs pos="100000">
                  <a:srgbClr val="20694C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/>
            <a:lstStyle/>
            <a:p>
              <a:endParaRPr lang="ru-RU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43"/>
          <p:cNvGrpSpPr/>
          <p:nvPr/>
        </p:nvGrpSpPr>
        <p:grpSpPr bwMode="auto">
          <a:xfrm>
            <a:off x="192358" y="564412"/>
            <a:ext cx="2383628" cy="531812"/>
            <a:chOff x="1655763" y="2205038"/>
            <a:chExt cx="5880102" cy="531024"/>
          </a:xfrm>
          <a:solidFill>
            <a:srgbClr val="960E0E"/>
          </a:solidFill>
        </p:grpSpPr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655763" y="2205038"/>
              <a:ext cx="5875337" cy="53102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20"/>
            <p:cNvSpPr/>
            <p:nvPr/>
          </p:nvSpPr>
          <p:spPr bwMode="auto">
            <a:xfrm>
              <a:off x="4492726" y="2207419"/>
              <a:ext cx="3043139" cy="528642"/>
            </a:xfrm>
            <a:custGeom>
              <a:avLst/>
              <a:gdLst>
                <a:gd name="T0" fmla="*/ 1811338 w 1141"/>
                <a:gd name="T1" fmla="*/ 0 h 335"/>
                <a:gd name="T2" fmla="*/ 1811338 w 1141"/>
                <a:gd name="T3" fmla="*/ 531813 h 335"/>
                <a:gd name="T4" fmla="*/ 0 w 1141"/>
                <a:gd name="T5" fmla="*/ 531813 h 335"/>
                <a:gd name="T6" fmla="*/ 533400 w 1141"/>
                <a:gd name="T7" fmla="*/ 0 h 335"/>
                <a:gd name="T8" fmla="*/ 1811338 w 1141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1" h="335">
                  <a:moveTo>
                    <a:pt x="1141" y="0"/>
                  </a:moveTo>
                  <a:lnTo>
                    <a:pt x="1141" y="335"/>
                  </a:lnTo>
                  <a:lnTo>
                    <a:pt x="0" y="335"/>
                  </a:lnTo>
                  <a:lnTo>
                    <a:pt x="336" y="0"/>
                  </a:lnTo>
                  <a:lnTo>
                    <a:pt x="114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60E0E">
                    <a:shade val="30000"/>
                    <a:satMod val="115000"/>
                  </a:srgbClr>
                </a:gs>
                <a:gs pos="50000">
                  <a:srgbClr val="960E0E">
                    <a:shade val="67500"/>
                    <a:satMod val="115000"/>
                  </a:srgbClr>
                </a:gs>
                <a:gs pos="100000">
                  <a:srgbClr val="960E0E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noFill/>
              <a:rou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92272" y="664831"/>
            <a:ext cx="237424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22300">
              <a:spcBef>
                <a:spcPct val="0"/>
              </a:spcBef>
            </a:pPr>
            <a:r>
              <a:rPr lang="" altLang="ru-RU" sz="16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科学城2.0</a:t>
            </a:r>
            <a:endParaRPr lang="" altLang="ru-RU" sz="1600" b="1" dirty="0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7210" y="1536700"/>
            <a:ext cx="2529205" cy="1245235"/>
          </a:xfrm>
          <a:prstGeom prst="rect">
            <a:avLst/>
          </a:prstGeom>
          <a:ln w="19050">
            <a:solidFill>
              <a:srgbClr val="960E0E"/>
            </a:solidFill>
          </a:ln>
        </p:spPr>
        <p:txBody>
          <a:bodyPr wrap="square">
            <a:spAutoFit/>
          </a:bodyPr>
          <a:lstStyle/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endParaRPr lang="en-US" altLang="ru-RU" sz="1600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  <a:sym typeface="+mn-ea"/>
            </a:endParaRP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r>
              <a:rPr lang="en-US" altLang="ru-RU" sz="16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西伯利亚SKIF环状光子源</a:t>
            </a:r>
            <a:endParaRPr lang="en-US" altLang="ru-RU" sz="1600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r>
              <a:rPr lang="en-US" altLang="ru-RU" sz="16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人才培训</a:t>
            </a:r>
            <a:r>
              <a:rPr lang="ru-RU" sz="16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 </a:t>
            </a:r>
            <a:endParaRPr lang="ru-RU" sz="1600" b="1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endParaRPr lang="" altLang="ru-RU" sz="1200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本校、俄罗斯科学院西伯利亚分院</a:t>
            </a: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r>
              <a:rPr 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4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项联合项目（</a:t>
            </a:r>
            <a:r>
              <a:rPr lang="en-US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  <a:sym typeface="+mn-ea"/>
              </a:rPr>
              <a:t>研究生</a:t>
            </a:r>
            <a:r>
              <a:rPr lang="" altLang="ru-RU" sz="1200" dirty="0"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）</a:t>
            </a:r>
            <a:endParaRPr lang="ru-RU" sz="1400" b="1" dirty="0">
              <a:latin typeface="SimHei" panose="02010609060101010101" charset="-122"/>
              <a:ea typeface="SimHei" panose="02010609060101010101" charset="-122"/>
              <a:cs typeface="SimHei" panose="02010609060101010101" charset="-122"/>
            </a:endParaRPr>
          </a:p>
        </p:txBody>
      </p:sp>
      <p:sp>
        <p:nvSpPr>
          <p:cNvPr id="43" name="Полилиния 42"/>
          <p:cNvSpPr/>
          <p:nvPr/>
        </p:nvSpPr>
        <p:spPr>
          <a:xfrm>
            <a:off x="333439" y="1096233"/>
            <a:ext cx="223271" cy="88436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69898"/>
                </a:lnTo>
                <a:lnTo>
                  <a:pt x="205306" y="769898"/>
                </a:lnTo>
              </a:path>
            </a:pathLst>
          </a:custGeom>
          <a:noFill/>
          <a:ln>
            <a:solidFill>
              <a:srgbClr val="960E0E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Прямоугольник 13"/>
          <p:cNvSpPr/>
          <p:nvPr/>
        </p:nvSpPr>
        <p:spPr>
          <a:xfrm>
            <a:off x="2975308" y="587023"/>
            <a:ext cx="399711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spcBef>
                <a:spcPct val="0"/>
              </a:spcBef>
            </a:pPr>
            <a:r>
              <a:rPr lang="" altLang="ru-RU" sz="16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新西伯利亚洲</a:t>
            </a:r>
          </a:p>
          <a:p>
            <a:pPr lvl="0" algn="ctr" defTabSz="533400">
              <a:spcBef>
                <a:spcPct val="0"/>
              </a:spcBef>
            </a:pPr>
            <a:r>
              <a:rPr lang="" altLang="ru-RU" sz="1600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数字教育</a:t>
            </a:r>
          </a:p>
        </p:txBody>
      </p:sp>
      <p:sp>
        <p:nvSpPr>
          <p:cNvPr id="45" name="Полилиния 44"/>
          <p:cNvSpPr/>
          <p:nvPr/>
        </p:nvSpPr>
        <p:spPr>
          <a:xfrm>
            <a:off x="3176519" y="1581592"/>
            <a:ext cx="223271" cy="23583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053063"/>
                </a:lnTo>
                <a:lnTo>
                  <a:pt x="205306" y="2053063"/>
                </a:lnTo>
              </a:path>
            </a:pathLst>
          </a:custGeom>
          <a:noFill/>
          <a:ln>
            <a:solidFill>
              <a:srgbClr val="2069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3363885" y="1433430"/>
            <a:ext cx="2141669" cy="1197610"/>
          </a:xfrm>
          <a:prstGeom prst="rect">
            <a:avLst/>
          </a:prstGeom>
          <a:ln w="19050">
            <a:solidFill>
              <a:srgbClr val="20694C"/>
            </a:solidFill>
          </a:ln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endParaRPr lang="" altLang="ru-RU" sz="1400" b="1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r>
              <a:rPr lang="" altLang="ru-RU" sz="16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国家机关数字技术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endParaRPr lang="" altLang="ru-RU" sz="14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r>
              <a:rPr lang="" alt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新西伯利亚洲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r>
              <a:rPr lang="" altLang="ru-RU" sz="12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信息部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endParaRPr lang="ru-RU" sz="1200" dirty="0">
              <a:solidFill>
                <a:srgbClr val="595959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87655" y="3310121"/>
            <a:ext cx="2117900" cy="699770"/>
          </a:xfrm>
          <a:prstGeom prst="rect">
            <a:avLst/>
          </a:prstGeom>
          <a:noFill/>
          <a:ln w="19050">
            <a:solidFill>
              <a:srgbClr val="20694C"/>
            </a:solidFill>
          </a:ln>
        </p:spPr>
        <p:txBody>
          <a:bodyPr wrap="square">
            <a:sp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r>
              <a:rPr lang="" altLang="ru-RU" sz="1600" dirty="0" err="1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信息系统网络安全</a:t>
            </a: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16166" y="2740734"/>
            <a:ext cx="2932298" cy="1630045"/>
          </a:xfrm>
          <a:prstGeom prst="rect">
            <a:avLst/>
          </a:prstGeom>
          <a:ln w="19050">
            <a:solidFill>
              <a:srgbClr val="20694C"/>
            </a:solidFill>
          </a:ln>
        </p:spPr>
        <p:txBody>
          <a:bodyPr wrap="square">
            <a:spAutoFit/>
          </a:bodyPr>
          <a:lstStyle/>
          <a:p>
            <a:pPr algn="ctr" defTabSz="355600">
              <a:lnSpc>
                <a:spcPts val="1500"/>
              </a:lnSpc>
              <a:spcBef>
                <a:spcPct val="0"/>
              </a:spcBef>
            </a:pPr>
            <a:endParaRPr lang="en-US" altLang="ru-RU" sz="16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  <a:p>
            <a:pPr algn="ctr" defTabSz="355600">
              <a:lnSpc>
                <a:spcPts val="1500"/>
              </a:lnSpc>
              <a:spcBef>
                <a:spcPct val="0"/>
              </a:spcBef>
            </a:pPr>
            <a:r>
              <a:rPr lang="en-US" altLang="ru-RU" sz="16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大数据处理</a:t>
            </a: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endParaRPr lang="en-US" altLang="ru-RU" sz="10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  <a:sym typeface="+mn-ea"/>
            </a:endParaRP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r>
              <a:rPr lang="en-US" altLang="ru-RU" sz="10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新西伯利亚国立大学、西伯利新西伯利亚国立技术大学、亚国立通讯信息大学</a:t>
            </a:r>
            <a:r>
              <a:rPr lang="" altLang="en-US" sz="1000" dirty="0">
                <a:solidFill>
                  <a:srgbClr val="000000"/>
                </a:solidFill>
                <a:latin typeface="+mj-lt"/>
                <a:ea typeface="SimHei" panose="02010609060101010101" charset="-122"/>
                <a:cs typeface="+mj-lt"/>
              </a:rPr>
              <a:t>、俄罗斯科学院西伯利亚分院信息所、</a:t>
            </a:r>
            <a:r>
              <a:rPr lang="en-US" altLang="ru-RU" sz="10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新西伯利亚洲教育部、</a:t>
            </a:r>
            <a:r>
              <a:rPr lang="" altLang="en-US" sz="10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新西伯利亚洲国立创新机构ARIS、VimpelCom公司</a:t>
            </a:r>
          </a:p>
          <a:p>
            <a:pPr lvl="0" algn="ctr" defTabSz="355600">
              <a:lnSpc>
                <a:spcPts val="1500"/>
              </a:lnSpc>
              <a:spcBef>
                <a:spcPct val="0"/>
              </a:spcBef>
            </a:pPr>
            <a:endParaRPr lang="en-US" altLang="ru-RU" sz="1000" dirty="0">
              <a:solidFill>
                <a:srgbClr val="000000"/>
              </a:solidFill>
              <a:latin typeface="+mj-lt"/>
              <a:ea typeface="SimHei" panose="02010609060101010101" charset="-122"/>
              <a:cs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93951" y="1407403"/>
            <a:ext cx="2948302" cy="1198880"/>
          </a:xfrm>
          <a:prstGeom prst="rect">
            <a:avLst/>
          </a:prstGeom>
          <a:ln w="19050">
            <a:solidFill>
              <a:srgbClr val="20694C"/>
            </a:solidFill>
          </a:ln>
        </p:spPr>
        <p:txBody>
          <a:bodyPr wrap="square">
            <a:spAutoFit/>
          </a:bodyPr>
          <a:lstStyle/>
          <a:p>
            <a:pPr lvl="0" algn="ctr" defTabSz="355600">
              <a:spcBef>
                <a:spcPct val="0"/>
              </a:spcBef>
            </a:pPr>
            <a:endParaRPr lang="" altLang="ru-RU" sz="1600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  <a:p>
            <a:pPr lvl="0" algn="ctr" defTabSz="355600">
              <a:spcBef>
                <a:spcPct val="0"/>
              </a:spcBef>
            </a:pPr>
            <a:r>
              <a:rPr lang="" altLang="ru-RU" sz="16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数字经济网络项目</a:t>
            </a:r>
          </a:p>
          <a:p>
            <a:pPr lvl="0" algn="ctr" defTabSz="355600">
              <a:spcBef>
                <a:spcPct val="0"/>
              </a:spcBef>
            </a:pPr>
            <a:endParaRPr lang="" altLang="ru-RU" sz="1000" dirty="0">
              <a:solidFill>
                <a:schemeClr val="tx1">
                  <a:lumMod val="65000"/>
                  <a:lumOff val="35000"/>
                </a:schemeClr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  <a:p>
            <a:pPr lvl="0" algn="ctr" defTabSz="355600">
              <a:spcBef>
                <a:spcPct val="0"/>
              </a:spcBef>
            </a:pPr>
            <a:r>
              <a:rPr lang="" altLang="ru-RU" sz="10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新西伯利亚国立技术大学、西伯利亚国立通讯信息大学、新西伯利亚国立经济管理大学</a:t>
            </a:r>
          </a:p>
          <a:p>
            <a:pPr lvl="0" algn="ctr" defTabSz="355600">
              <a:spcBef>
                <a:spcPct val="0"/>
              </a:spcBef>
            </a:pPr>
            <a:r>
              <a:rPr lang="" altLang="ru-RU" sz="1000" dirty="0">
                <a:solidFill>
                  <a:srgbClr val="000000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新西伯利亚洲教育部、新西伯利亚洲信息部</a:t>
            </a:r>
            <a:endParaRPr lang="" altLang="ru-RU" sz="1000" b="1" dirty="0">
              <a:solidFill>
                <a:srgbClr val="000000"/>
              </a:solidFill>
              <a:latin typeface="SimHei" panose="02010609060101010101" charset="-122"/>
              <a:ea typeface="SimHei" panose="02010609060101010101" charset="-122"/>
              <a:cs typeface="Arial" panose="020B0604020202020204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7467643" y="1299452"/>
            <a:ext cx="214314" cy="1588"/>
          </a:xfrm>
          <a:prstGeom prst="line">
            <a:avLst/>
          </a:prstGeom>
          <a:noFill/>
          <a:ln>
            <a:solidFill>
              <a:srgbClr val="20694C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grpSp>
        <p:nvGrpSpPr>
          <p:cNvPr id="51" name="Group 43"/>
          <p:cNvGrpSpPr/>
          <p:nvPr/>
        </p:nvGrpSpPr>
        <p:grpSpPr bwMode="auto">
          <a:xfrm>
            <a:off x="7293564" y="558226"/>
            <a:ext cx="1622041" cy="722816"/>
            <a:chOff x="1655763" y="2205038"/>
            <a:chExt cx="5880102" cy="531024"/>
          </a:xfrm>
          <a:solidFill>
            <a:schemeClr val="bg1">
              <a:lumMod val="65000"/>
            </a:schemeClr>
          </a:solidFill>
        </p:grpSpPr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1655763" y="2205038"/>
              <a:ext cx="5875337" cy="53102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0"/>
            <p:cNvSpPr/>
            <p:nvPr/>
          </p:nvSpPr>
          <p:spPr bwMode="auto">
            <a:xfrm>
              <a:off x="4492726" y="2207419"/>
              <a:ext cx="3043139" cy="528642"/>
            </a:xfrm>
            <a:custGeom>
              <a:avLst/>
              <a:gdLst>
                <a:gd name="T0" fmla="*/ 1811338 w 1141"/>
                <a:gd name="T1" fmla="*/ 0 h 335"/>
                <a:gd name="T2" fmla="*/ 1811338 w 1141"/>
                <a:gd name="T3" fmla="*/ 531813 h 335"/>
                <a:gd name="T4" fmla="*/ 0 w 1141"/>
                <a:gd name="T5" fmla="*/ 531813 h 335"/>
                <a:gd name="T6" fmla="*/ 533400 w 1141"/>
                <a:gd name="T7" fmla="*/ 0 h 335"/>
                <a:gd name="T8" fmla="*/ 1811338 w 1141"/>
                <a:gd name="T9" fmla="*/ 0 h 3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41" h="335">
                  <a:moveTo>
                    <a:pt x="1141" y="0"/>
                  </a:moveTo>
                  <a:lnTo>
                    <a:pt x="1141" y="335"/>
                  </a:lnTo>
                  <a:lnTo>
                    <a:pt x="0" y="335"/>
                  </a:lnTo>
                  <a:lnTo>
                    <a:pt x="336" y="0"/>
                  </a:lnTo>
                  <a:lnTo>
                    <a:pt x="114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9525">
              <a:noFill/>
              <a:round/>
            </a:ln>
          </p:spPr>
          <p:txBody>
            <a:bodyPr/>
            <a:lstStyle/>
            <a:p>
              <a:endParaRPr lang="ru-RU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7564836" y="725171"/>
            <a:ext cx="107823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" altLang="ru-RU" sz="1400" b="1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人才再培训</a:t>
            </a: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179512" y="2764793"/>
          <a:ext cx="2932860" cy="189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94813" y="627534"/>
            <a:ext cx="4687484" cy="716003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开发用于量子信息处理系统的量子电子元件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、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低温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元件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和微波电子元件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82297" y="940597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159266" y="1482760"/>
            <a:ext cx="4723031" cy="554991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医用陶瓷和陶瓷复合材料的生产技术</a:t>
            </a: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159265" y="2168257"/>
            <a:ext cx="4723031" cy="730211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不间断电源系统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与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电能存储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系统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的高科技生产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技术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890271" y="3244208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82296" y="1694793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160575" y="651508"/>
            <a:ext cx="7975" cy="3520837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r="17588" b="8000"/>
          <a:stretch>
            <a:fillRect/>
          </a:stretch>
        </p:blipFill>
        <p:spPr>
          <a:xfrm>
            <a:off x="5393045" y="507841"/>
            <a:ext cx="3504684" cy="4076764"/>
          </a:xfrm>
          <a:prstGeom prst="rect">
            <a:avLst/>
          </a:prstGeom>
        </p:spPr>
      </p:pic>
      <p:sp>
        <p:nvSpPr>
          <p:cNvPr id="21" name="Прямоугольник с двумя усеченными противолежащими углами 20"/>
          <p:cNvSpPr/>
          <p:nvPr/>
        </p:nvSpPr>
        <p:spPr>
          <a:xfrm>
            <a:off x="205075" y="4024509"/>
            <a:ext cx="4723031" cy="295672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雷达信号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与信号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干扰模拟器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928106" y="4172345"/>
            <a:ext cx="249704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Заголовок 1"/>
          <p:cNvSpPr txBox="1"/>
          <p:nvPr/>
        </p:nvSpPr>
        <p:spPr>
          <a:xfrm>
            <a:off x="618224" y="34305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с одним скругленным углом 19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119" y="48969"/>
            <a:ext cx="850951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</a:rPr>
              <a:t>新西伯利亚国立技术大学科技项目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890271" y="2414873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с двумя усеченными противолежащими углами 18"/>
          <p:cNvSpPr/>
          <p:nvPr/>
        </p:nvSpPr>
        <p:spPr>
          <a:xfrm>
            <a:off x="193527" y="3028974"/>
            <a:ext cx="4687484" cy="687356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  <a:sym typeface="+mn-ea"/>
              </a:rPr>
              <a:t>大型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航空航天可变形结构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的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试验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与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实验设计模态分析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866723" y="915566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553" y="2915104"/>
            <a:ext cx="4687484" cy="794505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基于分布式发电的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小型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隔离电力系统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及其与现有电网连接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  <a:sym typeface="+mn-ea"/>
              </a:rPr>
              <a:t>试验项目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66723" y="3077307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163208" y="1407310"/>
            <a:ext cx="4687484" cy="689341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具有非常规绕组和永磁体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结构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的节能电动机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866723" y="2355726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184553" y="3770025"/>
            <a:ext cx="4687484" cy="623878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航天器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及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两用机电一体化模块能量转换设备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imes New Roman" panose="02020603050405020304" pitchFamily="18" charset="0"/>
              </a:rPr>
              <a:t>的开发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872037" y="3997020"/>
            <a:ext cx="278279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150316" y="640445"/>
            <a:ext cx="0" cy="3366089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b="59333"/>
          <a:stretch>
            <a:fillRect/>
          </a:stretch>
        </p:blipFill>
        <p:spPr>
          <a:xfrm>
            <a:off x="5462481" y="482709"/>
            <a:ext cx="3357991" cy="19118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0" t="47787" b="3666"/>
          <a:stretch>
            <a:fillRect/>
          </a:stretch>
        </p:blipFill>
        <p:spPr>
          <a:xfrm>
            <a:off x="5465286" y="2388178"/>
            <a:ext cx="3355186" cy="2280383"/>
          </a:xfrm>
          <a:prstGeom prst="rect">
            <a:avLst/>
          </a:prstGeom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184553" y="2174544"/>
            <a:ext cx="4687484" cy="687356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电磁场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、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热应力场和机械应力场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计算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系统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实用</a:t>
            </a: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SimHei" panose="02010609060101010101" charset="-122"/>
              </a:rPr>
              <a:t>软件 </a:t>
            </a:r>
          </a:p>
        </p:txBody>
      </p:sp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4876006"/>
            <a:ext cx="2133600" cy="273844"/>
          </a:xfrm>
        </p:spPr>
        <p:txBody>
          <a:bodyPr/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Заголовок 1"/>
          <p:cNvSpPr txBox="1"/>
          <p:nvPr/>
        </p:nvSpPr>
        <p:spPr>
          <a:xfrm>
            <a:off x="618224" y="34305"/>
            <a:ext cx="8528146" cy="331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200"/>
              </a:lnSpc>
            </a:pP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с одним скругленным углом 21"/>
          <p:cNvSpPr/>
          <p:nvPr/>
        </p:nvSpPr>
        <p:spPr>
          <a:xfrm flipV="1">
            <a:off x="0" y="0"/>
            <a:ext cx="9144000" cy="375386"/>
          </a:xfrm>
          <a:prstGeom prst="round1Rect">
            <a:avLst/>
          </a:prstGeom>
          <a:solidFill>
            <a:srgbClr val="960E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92119" y="48969"/>
            <a:ext cx="8509518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ru-RU" sz="1400" b="1" cap="all" dirty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cs typeface="Arial" panose="020B0604020202020204" pitchFamily="34" charset="0"/>
                <a:sym typeface="+mn-ea"/>
              </a:rPr>
              <a:t>新西伯利亚国立技术大学科技项目</a:t>
            </a:r>
            <a:endParaRPr lang="ru-RU" altLang="ru-RU" sz="1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224" cy="33950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4850692" y="1635646"/>
            <a:ext cx="294310" cy="0"/>
          </a:xfrm>
          <a:prstGeom prst="line">
            <a:avLst/>
          </a:prstGeom>
          <a:ln w="19050">
            <a:solidFill>
              <a:srgbClr val="99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184553" y="494281"/>
            <a:ext cx="4687484" cy="857491"/>
          </a:xfrm>
          <a:prstGeom prst="snip2DiagRect">
            <a:avLst>
              <a:gd name="adj1" fmla="val 26744"/>
              <a:gd name="adj2" fmla="val 0"/>
            </a:avLst>
          </a:prstGeom>
          <a:solidFill>
            <a:srgbClr val="13708D">
              <a:alpha val="10000"/>
            </a:srgbClr>
          </a:solidFill>
          <a:ln w="190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在使用同步加速器微分析的摩擦过程中</a:t>
            </a:r>
          </a:p>
          <a:p>
            <a:pPr algn="just">
              <a:lnSpc>
                <a:spcPct val="107000"/>
              </a:lnSpc>
            </a:pPr>
            <a:r>
              <a:rPr 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金属合金快速结构转换</a:t>
            </a:r>
            <a:r>
              <a:rPr lang="" altLang="ru-RU" sz="1200" dirty="0">
                <a:solidFill>
                  <a:schemeClr val="tx1"/>
                </a:solidFill>
                <a:latin typeface="SimHei" panose="02010609060101010101" charset="-122"/>
                <a:ea typeface="SimHei" panose="02010609060101010101" charset="-122"/>
                <a:cs typeface="Tahoma" panose="020B0604030504040204" pitchFamily="34" charset="0"/>
              </a:rPr>
              <a:t>的原位研究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1239</Words>
  <Application>Microsoft Office PowerPoint</Application>
  <PresentationFormat>Экран (16:9)</PresentationFormat>
  <Paragraphs>431</Paragraphs>
  <Slides>21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宋体</vt:lpstr>
      <vt:lpstr>Arial</vt:lpstr>
      <vt:lpstr>Calibri</vt:lpstr>
      <vt:lpstr>SimHei</vt:lpstr>
      <vt:lpstr>Tahoma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适应地区要求的教育转型</vt:lpstr>
      <vt:lpstr>适应地区要求的教育转型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2017-2018西伯利亚联邦区高等教育机构 残疾人培训教育资源中心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</dc:creator>
  <cp:lastModifiedBy>Рыбкина Елена Александровна</cp:lastModifiedBy>
  <cp:revision>764</cp:revision>
  <cp:lastPrinted>2018-11-14T16:51:07Z</cp:lastPrinted>
  <dcterms:created xsi:type="dcterms:W3CDTF">2018-11-14T16:51:07Z</dcterms:created>
  <dcterms:modified xsi:type="dcterms:W3CDTF">2019-06-06T08:46:38Z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2052-10.1.0.6757</vt:lpwstr>
  </property>
</Properties>
</file>